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bin" ContentType="application/vnd.ms-office.legacyDiagramText"/>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legacyDocTextInfo.bin" ContentType="application/vnd.ms-office.legacyDocTextInfo"/>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807" r:id="rId2"/>
  </p:sldMasterIdLst>
  <p:notesMasterIdLst>
    <p:notesMasterId r:id="rId98"/>
  </p:notesMasterIdLst>
  <p:handoutMasterIdLst>
    <p:handoutMasterId r:id="rId99"/>
  </p:handoutMasterIdLst>
  <p:sldIdLst>
    <p:sldId id="339" r:id="rId3"/>
    <p:sldId id="413" r:id="rId4"/>
    <p:sldId id="340" r:id="rId5"/>
    <p:sldId id="415" r:id="rId6"/>
    <p:sldId id="416" r:id="rId7"/>
    <p:sldId id="417" r:id="rId8"/>
    <p:sldId id="418" r:id="rId9"/>
    <p:sldId id="419" r:id="rId10"/>
    <p:sldId id="420" r:id="rId11"/>
    <p:sldId id="421" r:id="rId12"/>
    <p:sldId id="422" r:id="rId13"/>
    <p:sldId id="423" r:id="rId14"/>
    <p:sldId id="424" r:id="rId15"/>
    <p:sldId id="425" r:id="rId16"/>
    <p:sldId id="426" r:id="rId17"/>
    <p:sldId id="427" r:id="rId18"/>
    <p:sldId id="428" r:id="rId19"/>
    <p:sldId id="431" r:id="rId20"/>
    <p:sldId id="454" r:id="rId21"/>
    <p:sldId id="432" r:id="rId22"/>
    <p:sldId id="433" r:id="rId23"/>
    <p:sldId id="434" r:id="rId24"/>
    <p:sldId id="435" r:id="rId25"/>
    <p:sldId id="436" r:id="rId26"/>
    <p:sldId id="437" r:id="rId27"/>
    <p:sldId id="438" r:id="rId28"/>
    <p:sldId id="439" r:id="rId29"/>
    <p:sldId id="440" r:id="rId30"/>
    <p:sldId id="441" r:id="rId31"/>
    <p:sldId id="442" r:id="rId32"/>
    <p:sldId id="443" r:id="rId33"/>
    <p:sldId id="444" r:id="rId34"/>
    <p:sldId id="445" r:id="rId35"/>
    <p:sldId id="446" r:id="rId36"/>
    <p:sldId id="447" r:id="rId37"/>
    <p:sldId id="448" r:id="rId38"/>
    <p:sldId id="449" r:id="rId39"/>
    <p:sldId id="450" r:id="rId40"/>
    <p:sldId id="328" r:id="rId41"/>
    <p:sldId id="370" r:id="rId42"/>
    <p:sldId id="373" r:id="rId43"/>
    <p:sldId id="471" r:id="rId44"/>
    <p:sldId id="371" r:id="rId45"/>
    <p:sldId id="372" r:id="rId46"/>
    <p:sldId id="374" r:id="rId47"/>
    <p:sldId id="375" r:id="rId48"/>
    <p:sldId id="490" r:id="rId49"/>
    <p:sldId id="465" r:id="rId50"/>
    <p:sldId id="473" r:id="rId51"/>
    <p:sldId id="466" r:id="rId52"/>
    <p:sldId id="455" r:id="rId53"/>
    <p:sldId id="474" r:id="rId54"/>
    <p:sldId id="475" r:id="rId55"/>
    <p:sldId id="476" r:id="rId56"/>
    <p:sldId id="477" r:id="rId57"/>
    <p:sldId id="478" r:id="rId58"/>
    <p:sldId id="480" r:id="rId59"/>
    <p:sldId id="479" r:id="rId60"/>
    <p:sldId id="482" r:id="rId61"/>
    <p:sldId id="453" r:id="rId62"/>
    <p:sldId id="452" r:id="rId63"/>
    <p:sldId id="484" r:id="rId64"/>
    <p:sldId id="488" r:id="rId65"/>
    <p:sldId id="469" r:id="rId66"/>
    <p:sldId id="470" r:id="rId67"/>
    <p:sldId id="499" r:id="rId68"/>
    <p:sldId id="485" r:id="rId69"/>
    <p:sldId id="487" r:id="rId70"/>
    <p:sldId id="464" r:id="rId71"/>
    <p:sldId id="468" r:id="rId72"/>
    <p:sldId id="486" r:id="rId73"/>
    <p:sldId id="489" r:id="rId74"/>
    <p:sldId id="493" r:id="rId75"/>
    <p:sldId id="491" r:id="rId76"/>
    <p:sldId id="492" r:id="rId77"/>
    <p:sldId id="494" r:id="rId78"/>
    <p:sldId id="495" r:id="rId79"/>
    <p:sldId id="456" r:id="rId80"/>
    <p:sldId id="496" r:id="rId81"/>
    <p:sldId id="497" r:id="rId82"/>
    <p:sldId id="498" r:id="rId83"/>
    <p:sldId id="377" r:id="rId84"/>
    <p:sldId id="408" r:id="rId85"/>
    <p:sldId id="391" r:id="rId86"/>
    <p:sldId id="457" r:id="rId87"/>
    <p:sldId id="390" r:id="rId88"/>
    <p:sldId id="388" r:id="rId89"/>
    <p:sldId id="392" r:id="rId90"/>
    <p:sldId id="395" r:id="rId91"/>
    <p:sldId id="396" r:id="rId92"/>
    <p:sldId id="393" r:id="rId93"/>
    <p:sldId id="411" r:id="rId94"/>
    <p:sldId id="412" r:id="rId95"/>
    <p:sldId id="458" r:id="rId96"/>
    <p:sldId id="394" r:id="rId97"/>
  </p:sldIdLst>
  <p:sldSz cx="9906000" cy="6858000" type="A4"/>
  <p:notesSz cx="6858000" cy="9144000"/>
  <p:defaultTextStyle>
    <a:defPPr>
      <a:defRPr lang="zh-CN"/>
    </a:defPPr>
    <a:lvl1pPr algn="l" rtl="0" fontAlgn="base">
      <a:spcBef>
        <a:spcPct val="0"/>
      </a:spcBef>
      <a:spcAft>
        <a:spcPct val="0"/>
      </a:spcAft>
      <a:defRPr sz="1900" kern="1200">
        <a:solidFill>
          <a:schemeClr val="tx1"/>
        </a:solidFill>
        <a:latin typeface="Arial" charset="0"/>
        <a:ea typeface="宋体" pitchFamily="2" charset="-122"/>
        <a:cs typeface="+mn-cs"/>
      </a:defRPr>
    </a:lvl1pPr>
    <a:lvl2pPr marL="428625" indent="28575" algn="l" rtl="0" fontAlgn="base">
      <a:spcBef>
        <a:spcPct val="0"/>
      </a:spcBef>
      <a:spcAft>
        <a:spcPct val="0"/>
      </a:spcAft>
      <a:defRPr sz="1900" kern="1200">
        <a:solidFill>
          <a:schemeClr val="tx1"/>
        </a:solidFill>
        <a:latin typeface="Arial" charset="0"/>
        <a:ea typeface="宋体" pitchFamily="2" charset="-122"/>
        <a:cs typeface="+mn-cs"/>
      </a:defRPr>
    </a:lvl2pPr>
    <a:lvl3pPr marL="858838" indent="55563" algn="l" rtl="0" fontAlgn="base">
      <a:spcBef>
        <a:spcPct val="0"/>
      </a:spcBef>
      <a:spcAft>
        <a:spcPct val="0"/>
      </a:spcAft>
      <a:defRPr sz="1900" kern="1200">
        <a:solidFill>
          <a:schemeClr val="tx1"/>
        </a:solidFill>
        <a:latin typeface="Arial" charset="0"/>
        <a:ea typeface="宋体" pitchFamily="2" charset="-122"/>
        <a:cs typeface="+mn-cs"/>
      </a:defRPr>
    </a:lvl3pPr>
    <a:lvl4pPr marL="1289050" indent="82550" algn="l" rtl="0" fontAlgn="base">
      <a:spcBef>
        <a:spcPct val="0"/>
      </a:spcBef>
      <a:spcAft>
        <a:spcPct val="0"/>
      </a:spcAft>
      <a:defRPr sz="1900" kern="1200">
        <a:solidFill>
          <a:schemeClr val="tx1"/>
        </a:solidFill>
        <a:latin typeface="Arial" charset="0"/>
        <a:ea typeface="宋体" pitchFamily="2" charset="-122"/>
        <a:cs typeface="+mn-cs"/>
      </a:defRPr>
    </a:lvl4pPr>
    <a:lvl5pPr marL="1719263" indent="109538" algn="l" rtl="0" fontAlgn="base">
      <a:spcBef>
        <a:spcPct val="0"/>
      </a:spcBef>
      <a:spcAft>
        <a:spcPct val="0"/>
      </a:spcAft>
      <a:defRPr sz="1900" kern="1200">
        <a:solidFill>
          <a:schemeClr val="tx1"/>
        </a:solidFill>
        <a:latin typeface="Arial" charset="0"/>
        <a:ea typeface="宋体" pitchFamily="2" charset="-122"/>
        <a:cs typeface="+mn-cs"/>
      </a:defRPr>
    </a:lvl5pPr>
    <a:lvl6pPr marL="2286000" algn="l" defTabSz="914400" rtl="0" eaLnBrk="1" latinLnBrk="0" hangingPunct="1">
      <a:defRPr sz="1900" kern="1200">
        <a:solidFill>
          <a:schemeClr val="tx1"/>
        </a:solidFill>
        <a:latin typeface="Arial" charset="0"/>
        <a:ea typeface="宋体" pitchFamily="2" charset="-122"/>
        <a:cs typeface="+mn-cs"/>
      </a:defRPr>
    </a:lvl6pPr>
    <a:lvl7pPr marL="2743200" algn="l" defTabSz="914400" rtl="0" eaLnBrk="1" latinLnBrk="0" hangingPunct="1">
      <a:defRPr sz="1900" kern="1200">
        <a:solidFill>
          <a:schemeClr val="tx1"/>
        </a:solidFill>
        <a:latin typeface="Arial" charset="0"/>
        <a:ea typeface="宋体" pitchFamily="2" charset="-122"/>
        <a:cs typeface="+mn-cs"/>
      </a:defRPr>
    </a:lvl7pPr>
    <a:lvl8pPr marL="3200400" algn="l" defTabSz="914400" rtl="0" eaLnBrk="1" latinLnBrk="0" hangingPunct="1">
      <a:defRPr sz="1900" kern="1200">
        <a:solidFill>
          <a:schemeClr val="tx1"/>
        </a:solidFill>
        <a:latin typeface="Arial" charset="0"/>
        <a:ea typeface="宋体" pitchFamily="2" charset="-122"/>
        <a:cs typeface="+mn-cs"/>
      </a:defRPr>
    </a:lvl8pPr>
    <a:lvl9pPr marL="3657600" algn="l" defTabSz="914400" rtl="0" eaLnBrk="1" latinLnBrk="0" hangingPunct="1">
      <a:defRPr sz="1900"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3333FF"/>
    <a:srgbClr val="FF0000"/>
    <a:srgbClr val="DDDDDD"/>
    <a:srgbClr val="CCFF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24" autoAdjust="0"/>
    <p:restoredTop sz="94755" autoAdjust="0"/>
  </p:normalViewPr>
  <p:slideViewPr>
    <p:cSldViewPr>
      <p:cViewPr>
        <p:scale>
          <a:sx n="75" d="100"/>
          <a:sy n="75" d="100"/>
        </p:scale>
        <p:origin x="-726" y="-636"/>
      </p:cViewPr>
      <p:guideLst>
        <p:guide orient="horz" pos="4128"/>
        <p:guide pos="288"/>
      </p:guideLst>
    </p:cSldViewPr>
  </p:slideViewPr>
  <p:notesTextViewPr>
    <p:cViewPr>
      <p:scale>
        <a:sx n="100" d="100"/>
        <a:sy n="100" d="100"/>
      </p:scale>
      <p:origin x="0" y="0"/>
    </p:cViewPr>
  </p:notesTextViewPr>
  <p:notesViewPr>
    <p:cSldViewPr>
      <p:cViewPr varScale="1">
        <p:scale>
          <a:sx n="51" d="100"/>
          <a:sy n="51" d="100"/>
        </p:scale>
        <p:origin x="-1884"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microsoft.com/office/2006/relationships/legacyDocTextInfo" Target="legacyDocTextInfo.bin"/></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4402F2-C488-4965-A261-4B68CD3754CF}"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2CB1D84B-8AB6-40C5-AB19-B396141308A8}">
      <dgm:prSet phldrT="[文本]" custT="1"/>
      <dgm:spPr>
        <a:solidFill>
          <a:schemeClr val="accent1">
            <a:lumMod val="75000"/>
          </a:schemeClr>
        </a:solidFill>
        <a:ln>
          <a:solidFill>
            <a:srgbClr val="FF0000"/>
          </a:solidFill>
        </a:ln>
      </dgm:spPr>
      <dgm:t>
        <a:bodyPr/>
        <a:lstStyle/>
        <a:p>
          <a:r>
            <a:rPr lang="zh-CN" altLang="en-US" sz="2000" b="1" dirty="0" smtClean="0">
              <a:solidFill>
                <a:srgbClr val="FF0000"/>
              </a:solidFill>
            </a:rPr>
            <a:t>公司消防管理规定</a:t>
          </a:r>
          <a:endParaRPr lang="zh-CN" altLang="en-US" sz="2000" b="1" dirty="0">
            <a:solidFill>
              <a:srgbClr val="FF0000"/>
            </a:solidFill>
          </a:endParaRPr>
        </a:p>
      </dgm:t>
    </dgm:pt>
    <dgm:pt modelId="{2AF76B6D-BB59-4187-A05D-3F55F48BA6BC}" type="parTrans" cxnId="{94E80ECD-0BEB-4C66-9B78-8883D036D6FA}">
      <dgm:prSet/>
      <dgm:spPr/>
      <dgm:t>
        <a:bodyPr/>
        <a:lstStyle/>
        <a:p>
          <a:endParaRPr lang="zh-CN" altLang="en-US"/>
        </a:p>
      </dgm:t>
    </dgm:pt>
    <dgm:pt modelId="{BB34606E-3AB7-4E05-8D69-895A49855076}" type="sibTrans" cxnId="{94E80ECD-0BEB-4C66-9B78-8883D036D6FA}">
      <dgm:prSet/>
      <dgm:spPr/>
      <dgm:t>
        <a:bodyPr/>
        <a:lstStyle/>
        <a:p>
          <a:endParaRPr lang="zh-CN" altLang="en-US"/>
        </a:p>
      </dgm:t>
    </dgm:pt>
    <dgm:pt modelId="{14529D02-BB09-44EB-8FD9-2D4E2FA5EC26}">
      <dgm:prSet phldrT="[文本]" custT="1"/>
      <dgm:spPr>
        <a:solidFill>
          <a:schemeClr val="accent1">
            <a:lumMod val="75000"/>
          </a:schemeClr>
        </a:solidFill>
        <a:ln>
          <a:solidFill>
            <a:srgbClr val="FF0000"/>
          </a:solidFill>
        </a:ln>
      </dgm:spPr>
      <dgm:t>
        <a:bodyPr/>
        <a:lstStyle/>
        <a:p>
          <a:r>
            <a:rPr lang="zh-CN" altLang="en-US" sz="2000" b="1" dirty="0" smtClean="0">
              <a:solidFill>
                <a:schemeClr val="accent6">
                  <a:lumMod val="75000"/>
                </a:schemeClr>
              </a:solidFill>
              <a:latin typeface="+mn-ea"/>
              <a:ea typeface="+mn-ea"/>
            </a:rPr>
            <a:t>动火管理规定</a:t>
          </a:r>
          <a:endParaRPr lang="zh-CN" altLang="en-US" sz="2000" dirty="0">
            <a:solidFill>
              <a:schemeClr val="accent6">
                <a:lumMod val="75000"/>
              </a:schemeClr>
            </a:solidFill>
            <a:latin typeface="+mn-ea"/>
            <a:ea typeface="+mn-ea"/>
          </a:endParaRPr>
        </a:p>
      </dgm:t>
    </dgm:pt>
    <dgm:pt modelId="{1EE54FDE-F4C9-4C0D-A30E-735625CAC09E}" type="parTrans" cxnId="{DEB6DA73-911A-4CD0-82D1-473FFD55B44E}">
      <dgm:prSet/>
      <dgm:spPr/>
      <dgm:t>
        <a:bodyPr/>
        <a:lstStyle/>
        <a:p>
          <a:endParaRPr lang="zh-CN" altLang="en-US"/>
        </a:p>
      </dgm:t>
    </dgm:pt>
    <dgm:pt modelId="{FEE410C2-4619-4BA2-9365-B01E4E89AABE}" type="sibTrans" cxnId="{DEB6DA73-911A-4CD0-82D1-473FFD55B44E}">
      <dgm:prSet/>
      <dgm:spPr/>
      <dgm:t>
        <a:bodyPr/>
        <a:lstStyle/>
        <a:p>
          <a:endParaRPr lang="zh-CN" altLang="en-US"/>
        </a:p>
      </dgm:t>
    </dgm:pt>
    <dgm:pt modelId="{E51A281B-222D-48EA-B12C-8B845789FB81}">
      <dgm:prSet phldrT="[文本]" custT="1"/>
      <dgm:spPr>
        <a:solidFill>
          <a:schemeClr val="accent1">
            <a:lumMod val="75000"/>
          </a:schemeClr>
        </a:solidFill>
        <a:ln>
          <a:solidFill>
            <a:srgbClr val="FF0000"/>
          </a:solidFill>
        </a:ln>
      </dgm:spPr>
      <dgm:t>
        <a:bodyPr/>
        <a:lstStyle/>
        <a:p>
          <a:r>
            <a:rPr lang="zh-CN" altLang="en-US" sz="2000" b="1" dirty="0" smtClean="0">
              <a:solidFill>
                <a:srgbClr val="0070C0"/>
              </a:solidFill>
              <a:latin typeface="+mn-ea"/>
              <a:ea typeface="+mn-ea"/>
            </a:rPr>
            <a:t>燃气车加放气消防管理规定</a:t>
          </a:r>
          <a:endParaRPr lang="zh-CN" altLang="en-US" sz="2000" dirty="0">
            <a:solidFill>
              <a:srgbClr val="0070C0"/>
            </a:solidFill>
            <a:latin typeface="+mn-ea"/>
            <a:ea typeface="+mn-ea"/>
          </a:endParaRPr>
        </a:p>
      </dgm:t>
    </dgm:pt>
    <dgm:pt modelId="{30658982-2677-48FF-B91B-B1BB02C839EF}" type="parTrans" cxnId="{88AF75D7-A016-430C-A829-BBE6669809EB}">
      <dgm:prSet/>
      <dgm:spPr/>
      <dgm:t>
        <a:bodyPr/>
        <a:lstStyle/>
        <a:p>
          <a:endParaRPr lang="zh-CN" altLang="en-US"/>
        </a:p>
      </dgm:t>
    </dgm:pt>
    <dgm:pt modelId="{231AD3D0-4AE4-4608-A64F-CE1C20698BC8}" type="sibTrans" cxnId="{88AF75D7-A016-430C-A829-BBE6669809EB}">
      <dgm:prSet/>
      <dgm:spPr/>
      <dgm:t>
        <a:bodyPr/>
        <a:lstStyle/>
        <a:p>
          <a:endParaRPr lang="zh-CN" altLang="en-US"/>
        </a:p>
      </dgm:t>
    </dgm:pt>
    <dgm:pt modelId="{AED62151-5DA3-4802-BAD5-96FEC7C7E216}">
      <dgm:prSet phldrT="[文本]" custT="1"/>
      <dgm:spPr>
        <a:solidFill>
          <a:schemeClr val="accent1">
            <a:lumMod val="75000"/>
          </a:schemeClr>
        </a:solidFill>
        <a:ln>
          <a:solidFill>
            <a:srgbClr val="FF0000"/>
          </a:solidFill>
        </a:ln>
      </dgm:spPr>
      <dgm:t>
        <a:bodyPr/>
        <a:lstStyle/>
        <a:p>
          <a:r>
            <a:rPr lang="zh-CN" altLang="en-US" sz="2000" b="1" dirty="0" smtClean="0">
              <a:solidFill>
                <a:schemeClr val="accent6">
                  <a:lumMod val="75000"/>
                </a:schemeClr>
              </a:solidFill>
            </a:rPr>
            <a:t>治安消防综合治理管理规定</a:t>
          </a:r>
          <a:endParaRPr lang="zh-CN" altLang="en-US" sz="2000" b="1" dirty="0">
            <a:solidFill>
              <a:schemeClr val="accent6">
                <a:lumMod val="75000"/>
              </a:schemeClr>
            </a:solidFill>
          </a:endParaRPr>
        </a:p>
      </dgm:t>
    </dgm:pt>
    <dgm:pt modelId="{0DD80D85-D676-4241-843B-65A820744362}" type="parTrans" cxnId="{83B2E793-3ABC-4044-98C3-BCBB1654BF26}">
      <dgm:prSet/>
      <dgm:spPr/>
      <dgm:t>
        <a:bodyPr/>
        <a:lstStyle/>
        <a:p>
          <a:endParaRPr lang="zh-CN" altLang="en-US"/>
        </a:p>
      </dgm:t>
    </dgm:pt>
    <dgm:pt modelId="{4E6194A0-AA0E-40D6-82CA-8CEFF3BC7EF5}" type="sibTrans" cxnId="{83B2E793-3ABC-4044-98C3-BCBB1654BF26}">
      <dgm:prSet/>
      <dgm:spPr/>
      <dgm:t>
        <a:bodyPr/>
        <a:lstStyle/>
        <a:p>
          <a:endParaRPr lang="zh-CN" altLang="en-US"/>
        </a:p>
      </dgm:t>
    </dgm:pt>
    <dgm:pt modelId="{40170D21-3B7C-48C8-88A3-1B50BCC9277C}" type="pres">
      <dgm:prSet presAssocID="{564402F2-C488-4965-A261-4B68CD3754CF}" presName="matrix" presStyleCnt="0">
        <dgm:presLayoutVars>
          <dgm:chMax val="1"/>
          <dgm:dir/>
          <dgm:resizeHandles val="exact"/>
        </dgm:presLayoutVars>
      </dgm:prSet>
      <dgm:spPr/>
      <dgm:t>
        <a:bodyPr/>
        <a:lstStyle/>
        <a:p>
          <a:endParaRPr lang="zh-CN" altLang="en-US"/>
        </a:p>
      </dgm:t>
    </dgm:pt>
    <dgm:pt modelId="{80CF820C-0D7B-48E2-BA3B-28DD361A4A39}" type="pres">
      <dgm:prSet presAssocID="{564402F2-C488-4965-A261-4B68CD3754CF}" presName="axisShape" presStyleLbl="bgShp" presStyleIdx="0" presStyleCnt="1"/>
      <dgm:spPr/>
    </dgm:pt>
    <dgm:pt modelId="{789261C9-8D69-4832-907A-6369911B9E1A}" type="pres">
      <dgm:prSet presAssocID="{564402F2-C488-4965-A261-4B68CD3754CF}" presName="rect1" presStyleLbl="node1" presStyleIdx="0" presStyleCnt="4" custScaleX="125170" custLinFactNeighborX="-52794" custLinFactNeighborY="-7596">
        <dgm:presLayoutVars>
          <dgm:chMax val="0"/>
          <dgm:chPref val="0"/>
          <dgm:bulletEnabled val="1"/>
        </dgm:presLayoutVars>
      </dgm:prSet>
      <dgm:spPr/>
      <dgm:t>
        <a:bodyPr/>
        <a:lstStyle/>
        <a:p>
          <a:endParaRPr lang="zh-CN" altLang="en-US"/>
        </a:p>
      </dgm:t>
    </dgm:pt>
    <dgm:pt modelId="{CFB27256-DD1F-4A77-B5B7-48BBDF6F9F15}" type="pres">
      <dgm:prSet presAssocID="{564402F2-C488-4965-A261-4B68CD3754CF}" presName="rect2" presStyleLbl="node1" presStyleIdx="1" presStyleCnt="4" custScaleX="143456" custLinFactNeighborX="28532" custLinFactNeighborY="-7596">
        <dgm:presLayoutVars>
          <dgm:chMax val="0"/>
          <dgm:chPref val="0"/>
          <dgm:bulletEnabled val="1"/>
        </dgm:presLayoutVars>
      </dgm:prSet>
      <dgm:spPr/>
      <dgm:t>
        <a:bodyPr/>
        <a:lstStyle/>
        <a:p>
          <a:endParaRPr lang="zh-CN" altLang="en-US"/>
        </a:p>
      </dgm:t>
    </dgm:pt>
    <dgm:pt modelId="{820E1A91-4BB9-4C2C-B476-F404E9EBE8FD}" type="pres">
      <dgm:prSet presAssocID="{564402F2-C488-4965-A261-4B68CD3754CF}" presName="rect3" presStyleLbl="node1" presStyleIdx="2" presStyleCnt="4" custScaleX="130543" custLinFactNeighborX="-50142" custLinFactNeighborY="-7131">
        <dgm:presLayoutVars>
          <dgm:chMax val="0"/>
          <dgm:chPref val="0"/>
          <dgm:bulletEnabled val="1"/>
        </dgm:presLayoutVars>
      </dgm:prSet>
      <dgm:spPr/>
      <dgm:t>
        <a:bodyPr/>
        <a:lstStyle/>
        <a:p>
          <a:endParaRPr lang="zh-CN" altLang="en-US"/>
        </a:p>
      </dgm:t>
    </dgm:pt>
    <dgm:pt modelId="{18D00D41-8B0B-4BD2-81BB-C3FAC7499222}" type="pres">
      <dgm:prSet presAssocID="{564402F2-C488-4965-A261-4B68CD3754CF}" presName="rect4" presStyleLbl="node1" presStyleIdx="3" presStyleCnt="4" custScaleX="141985" custLinFactNeighborX="29985" custLinFactNeighborY="-8750">
        <dgm:presLayoutVars>
          <dgm:chMax val="0"/>
          <dgm:chPref val="0"/>
          <dgm:bulletEnabled val="1"/>
        </dgm:presLayoutVars>
      </dgm:prSet>
      <dgm:spPr/>
      <dgm:t>
        <a:bodyPr/>
        <a:lstStyle/>
        <a:p>
          <a:endParaRPr lang="zh-CN" altLang="en-US"/>
        </a:p>
      </dgm:t>
    </dgm:pt>
  </dgm:ptLst>
  <dgm:cxnLst>
    <dgm:cxn modelId="{94C2EEF2-15E7-43A3-9000-B7FF6B7111C5}" type="presOf" srcId="{2CB1D84B-8AB6-40C5-AB19-B396141308A8}" destId="{789261C9-8D69-4832-907A-6369911B9E1A}" srcOrd="0" destOrd="0" presId="urn:microsoft.com/office/officeart/2005/8/layout/matrix2"/>
    <dgm:cxn modelId="{94E80ECD-0BEB-4C66-9B78-8883D036D6FA}" srcId="{564402F2-C488-4965-A261-4B68CD3754CF}" destId="{2CB1D84B-8AB6-40C5-AB19-B396141308A8}" srcOrd="0" destOrd="0" parTransId="{2AF76B6D-BB59-4187-A05D-3F55F48BA6BC}" sibTransId="{BB34606E-3AB7-4E05-8D69-895A49855076}"/>
    <dgm:cxn modelId="{DEB6DA73-911A-4CD0-82D1-473FFD55B44E}" srcId="{564402F2-C488-4965-A261-4B68CD3754CF}" destId="{14529D02-BB09-44EB-8FD9-2D4E2FA5EC26}" srcOrd="1" destOrd="0" parTransId="{1EE54FDE-F4C9-4C0D-A30E-735625CAC09E}" sibTransId="{FEE410C2-4619-4BA2-9365-B01E4E89AABE}"/>
    <dgm:cxn modelId="{2F88172E-0DC3-467A-9DAA-949ED144AD2C}" type="presOf" srcId="{564402F2-C488-4965-A261-4B68CD3754CF}" destId="{40170D21-3B7C-48C8-88A3-1B50BCC9277C}" srcOrd="0" destOrd="0" presId="urn:microsoft.com/office/officeart/2005/8/layout/matrix2"/>
    <dgm:cxn modelId="{B3E8EEDE-8D4D-4721-8160-C033341DBC61}" type="presOf" srcId="{AED62151-5DA3-4802-BAD5-96FEC7C7E216}" destId="{18D00D41-8B0B-4BD2-81BB-C3FAC7499222}" srcOrd="0" destOrd="0" presId="urn:microsoft.com/office/officeart/2005/8/layout/matrix2"/>
    <dgm:cxn modelId="{88AF75D7-A016-430C-A829-BBE6669809EB}" srcId="{564402F2-C488-4965-A261-4B68CD3754CF}" destId="{E51A281B-222D-48EA-B12C-8B845789FB81}" srcOrd="2" destOrd="0" parTransId="{30658982-2677-48FF-B91B-B1BB02C839EF}" sibTransId="{231AD3D0-4AE4-4608-A64F-CE1C20698BC8}"/>
    <dgm:cxn modelId="{E0B63247-6D22-4CCC-821C-D155BD099AED}" type="presOf" srcId="{E51A281B-222D-48EA-B12C-8B845789FB81}" destId="{820E1A91-4BB9-4C2C-B476-F404E9EBE8FD}" srcOrd="0" destOrd="0" presId="urn:microsoft.com/office/officeart/2005/8/layout/matrix2"/>
    <dgm:cxn modelId="{3C77E97E-914C-4139-947D-A21A55842F08}" type="presOf" srcId="{14529D02-BB09-44EB-8FD9-2D4E2FA5EC26}" destId="{CFB27256-DD1F-4A77-B5B7-48BBDF6F9F15}" srcOrd="0" destOrd="0" presId="urn:microsoft.com/office/officeart/2005/8/layout/matrix2"/>
    <dgm:cxn modelId="{83B2E793-3ABC-4044-98C3-BCBB1654BF26}" srcId="{564402F2-C488-4965-A261-4B68CD3754CF}" destId="{AED62151-5DA3-4802-BAD5-96FEC7C7E216}" srcOrd="3" destOrd="0" parTransId="{0DD80D85-D676-4241-843B-65A820744362}" sibTransId="{4E6194A0-AA0E-40D6-82CA-8CEFF3BC7EF5}"/>
    <dgm:cxn modelId="{CC1AE046-2378-4E85-8D5C-11CE3BC18DFD}" type="presParOf" srcId="{40170D21-3B7C-48C8-88A3-1B50BCC9277C}" destId="{80CF820C-0D7B-48E2-BA3B-28DD361A4A39}" srcOrd="0" destOrd="0" presId="urn:microsoft.com/office/officeart/2005/8/layout/matrix2"/>
    <dgm:cxn modelId="{14D5EC08-77BF-43E5-920C-58FB69EECE53}" type="presParOf" srcId="{40170D21-3B7C-48C8-88A3-1B50BCC9277C}" destId="{789261C9-8D69-4832-907A-6369911B9E1A}" srcOrd="1" destOrd="0" presId="urn:microsoft.com/office/officeart/2005/8/layout/matrix2"/>
    <dgm:cxn modelId="{AF5538BD-A563-4B82-9F04-627A449D3EF1}" type="presParOf" srcId="{40170D21-3B7C-48C8-88A3-1B50BCC9277C}" destId="{CFB27256-DD1F-4A77-B5B7-48BBDF6F9F15}" srcOrd="2" destOrd="0" presId="urn:microsoft.com/office/officeart/2005/8/layout/matrix2"/>
    <dgm:cxn modelId="{130FD371-2A84-4BB4-95AE-945610B881B2}" type="presParOf" srcId="{40170D21-3B7C-48C8-88A3-1B50BCC9277C}" destId="{820E1A91-4BB9-4C2C-B476-F404E9EBE8FD}" srcOrd="3" destOrd="0" presId="urn:microsoft.com/office/officeart/2005/8/layout/matrix2"/>
    <dgm:cxn modelId="{88395512-E189-4CC6-9355-7E4C21FDC689}" type="presParOf" srcId="{40170D21-3B7C-48C8-88A3-1B50BCC9277C}" destId="{18D00D41-8B0B-4BD2-81BB-C3FAC7499222}" srcOrd="4" destOrd="0" presId="urn:microsoft.com/office/officeart/2005/8/layout/matrix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microsoft.com/office/2006/relationships/legacyDiagramText" Target="legacyDiagramText3.bin"/><Relationship Id="rId2" Type="http://schemas.microsoft.com/office/2006/relationships/legacyDiagramText" Target="legacyDiagramText2.bin"/><Relationship Id="rId1" Type="http://schemas.microsoft.com/office/2006/relationships/legacyDiagramText" Target="legacyDiagramText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3149F52E-2669-4945-8996-8CCCEEE1D561}" type="datetimeFigureOut">
              <a:rPr lang="zh-CN" altLang="en-US"/>
              <a:pPr>
                <a:defRPr/>
              </a:pPr>
              <a:t>2017-08-31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DC2FF6E8-7D90-4078-81AB-76747B299B1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69F0F354-1EFE-4037-9817-EB0E04F7B9C9}" type="datetimeFigureOut">
              <a:rPr lang="zh-CN" altLang="en-US"/>
              <a:pPr>
                <a:defRPr/>
              </a:pPr>
              <a:t>2017-08-31</a:t>
            </a:fld>
            <a:endParaRPr lang="zh-CN" altLang="en-US"/>
          </a:p>
        </p:txBody>
      </p:sp>
      <p:sp>
        <p:nvSpPr>
          <p:cNvPr id="4" name="幻灯片图像占位符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494592CD-7209-4C22-AB67-B67A739831B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100" kern="1200">
        <a:solidFill>
          <a:schemeClr val="tx1"/>
        </a:solidFill>
        <a:latin typeface="+mn-lt"/>
        <a:ea typeface="宋体" pitchFamily="2" charset="-122"/>
        <a:cs typeface="+mn-cs"/>
      </a:defRPr>
    </a:lvl1pPr>
    <a:lvl2pPr marL="428625" algn="l" rtl="0" fontAlgn="base">
      <a:spcBef>
        <a:spcPct val="30000"/>
      </a:spcBef>
      <a:spcAft>
        <a:spcPct val="0"/>
      </a:spcAft>
      <a:defRPr sz="1100" kern="1200">
        <a:solidFill>
          <a:schemeClr val="tx1"/>
        </a:solidFill>
        <a:latin typeface="+mn-lt"/>
        <a:ea typeface="宋体" pitchFamily="2" charset="-122"/>
        <a:cs typeface="+mn-cs"/>
      </a:defRPr>
    </a:lvl2pPr>
    <a:lvl3pPr marL="858838" algn="l" rtl="0" fontAlgn="base">
      <a:spcBef>
        <a:spcPct val="30000"/>
      </a:spcBef>
      <a:spcAft>
        <a:spcPct val="0"/>
      </a:spcAft>
      <a:defRPr sz="1100" kern="1200">
        <a:solidFill>
          <a:schemeClr val="tx1"/>
        </a:solidFill>
        <a:latin typeface="+mn-lt"/>
        <a:ea typeface="宋体" pitchFamily="2" charset="-122"/>
        <a:cs typeface="+mn-cs"/>
      </a:defRPr>
    </a:lvl3pPr>
    <a:lvl4pPr marL="1289050" algn="l" rtl="0" fontAlgn="base">
      <a:spcBef>
        <a:spcPct val="30000"/>
      </a:spcBef>
      <a:spcAft>
        <a:spcPct val="0"/>
      </a:spcAft>
      <a:defRPr sz="1100" kern="1200">
        <a:solidFill>
          <a:schemeClr val="tx1"/>
        </a:solidFill>
        <a:latin typeface="+mn-lt"/>
        <a:ea typeface="宋体" pitchFamily="2" charset="-122"/>
        <a:cs typeface="+mn-cs"/>
      </a:defRPr>
    </a:lvl4pPr>
    <a:lvl5pPr marL="1719263" algn="l" rtl="0" fontAlgn="base">
      <a:spcBef>
        <a:spcPct val="30000"/>
      </a:spcBef>
      <a:spcAft>
        <a:spcPct val="0"/>
      </a:spcAft>
      <a:defRPr sz="1100" kern="1200">
        <a:solidFill>
          <a:schemeClr val="tx1"/>
        </a:solidFill>
        <a:latin typeface="+mn-lt"/>
        <a:ea typeface="宋体" pitchFamily="2" charset="-122"/>
        <a:cs typeface="+mn-cs"/>
      </a:defRPr>
    </a:lvl5pPr>
    <a:lvl6pPr marL="2149983" algn="l" defTabSz="859993" rtl="0" eaLnBrk="1" latinLnBrk="0" hangingPunct="1">
      <a:defRPr sz="1100" kern="1200">
        <a:solidFill>
          <a:schemeClr val="tx1"/>
        </a:solidFill>
        <a:latin typeface="+mn-lt"/>
        <a:ea typeface="+mn-ea"/>
        <a:cs typeface="+mn-cs"/>
      </a:defRPr>
    </a:lvl6pPr>
    <a:lvl7pPr marL="2579980" algn="l" defTabSz="859993" rtl="0" eaLnBrk="1" latinLnBrk="0" hangingPunct="1">
      <a:defRPr sz="1100" kern="1200">
        <a:solidFill>
          <a:schemeClr val="tx1"/>
        </a:solidFill>
        <a:latin typeface="+mn-lt"/>
        <a:ea typeface="+mn-ea"/>
        <a:cs typeface="+mn-cs"/>
      </a:defRPr>
    </a:lvl7pPr>
    <a:lvl8pPr marL="3009976" algn="l" defTabSz="859993" rtl="0" eaLnBrk="1" latinLnBrk="0" hangingPunct="1">
      <a:defRPr sz="1100" kern="1200">
        <a:solidFill>
          <a:schemeClr val="tx1"/>
        </a:solidFill>
        <a:latin typeface="+mn-lt"/>
        <a:ea typeface="+mn-ea"/>
        <a:cs typeface="+mn-cs"/>
      </a:defRPr>
    </a:lvl8pPr>
    <a:lvl9pPr marL="3439973" algn="l" defTabSz="85999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bwMode="auto">
          <a:noFill/>
          <a:ln>
            <a:solidFill>
              <a:srgbClr val="000000"/>
            </a:solidFill>
            <a:miter lim="800000"/>
            <a:headEnd/>
            <a:tailEnd/>
          </a:ln>
        </p:spPr>
      </p:sp>
      <p:sp>
        <p:nvSpPr>
          <p:cNvPr id="224259" name="备注占位符 2"/>
          <p:cNvSpPr>
            <a:spLocks noGrp="1"/>
          </p:cNvSpPr>
          <p:nvPr>
            <p:ph type="body" idx="1"/>
          </p:nvPr>
        </p:nvSpPr>
        <p:spPr bwMode="auto">
          <a:noFill/>
        </p:spPr>
        <p:txBody>
          <a:bodyPr/>
          <a:lstStyle/>
          <a:p>
            <a:endParaRPr lang="zh-CN" altLang="en-US" smtClean="0"/>
          </a:p>
        </p:txBody>
      </p:sp>
      <p:sp>
        <p:nvSpPr>
          <p:cNvPr id="22426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6EB8569D-B027-4BA4-9A50-293FEAC41A50}" type="slidenum">
              <a:rPr lang="zh-CN" altLang="en-US" sz="1200"/>
              <a:pPr algn="r"/>
              <a:t>2</a:t>
            </a:fld>
            <a:endParaRPr lang="en-US" altLang="zh-CN"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p:spPr>
      </p:sp>
      <p:sp>
        <p:nvSpPr>
          <p:cNvPr id="154627" name="备注占位符 2"/>
          <p:cNvSpPr>
            <a:spLocks noGrp="1"/>
          </p:cNvSpPr>
          <p:nvPr>
            <p:ph type="body" idx="1"/>
          </p:nvPr>
        </p:nvSpPr>
        <p:spPr bwMode="auto">
          <a:noFill/>
        </p:spPr>
        <p:txBody>
          <a:bodyPr/>
          <a:lstStyle/>
          <a:p>
            <a:endParaRPr lang="zh-CN" altLang="en-US" smtClean="0"/>
          </a:p>
        </p:txBody>
      </p:sp>
      <p:sp>
        <p:nvSpPr>
          <p:cNvPr id="15462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D334167-490B-4C83-B0F6-D2B706FD647C}" type="slidenum">
              <a:rPr lang="zh-CN" altLang="en-US" sz="1200"/>
              <a:pPr algn="r"/>
              <a:t>43</a:t>
            </a:fld>
            <a:endParaRPr lang="en-US" altLang="zh-CN"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p:spPr>
      </p:sp>
      <p:sp>
        <p:nvSpPr>
          <p:cNvPr id="156675" name="备注占位符 2"/>
          <p:cNvSpPr>
            <a:spLocks noGrp="1"/>
          </p:cNvSpPr>
          <p:nvPr>
            <p:ph type="body" idx="1"/>
          </p:nvPr>
        </p:nvSpPr>
        <p:spPr bwMode="auto">
          <a:noFill/>
        </p:spPr>
        <p:txBody>
          <a:bodyPr/>
          <a:lstStyle/>
          <a:p>
            <a:endParaRPr lang="zh-CN" altLang="en-US" smtClean="0"/>
          </a:p>
        </p:txBody>
      </p:sp>
      <p:sp>
        <p:nvSpPr>
          <p:cNvPr id="15667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ECA6B1A-E08A-4397-831A-4DA28DCF848D}" type="slidenum">
              <a:rPr lang="zh-CN" altLang="en-US" sz="1200"/>
              <a:pPr algn="r"/>
              <a:t>44</a:t>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headEnd/>
            <a:tailEnd/>
          </a:ln>
        </p:spPr>
      </p:sp>
      <p:sp>
        <p:nvSpPr>
          <p:cNvPr id="160771" name="备注占位符 2"/>
          <p:cNvSpPr>
            <a:spLocks noGrp="1"/>
          </p:cNvSpPr>
          <p:nvPr>
            <p:ph type="body" idx="1"/>
          </p:nvPr>
        </p:nvSpPr>
        <p:spPr bwMode="auto">
          <a:noFill/>
        </p:spPr>
        <p:txBody>
          <a:bodyPr/>
          <a:lstStyle/>
          <a:p>
            <a:endParaRPr lang="zh-CN" altLang="en-US" smtClean="0"/>
          </a:p>
        </p:txBody>
      </p:sp>
      <p:sp>
        <p:nvSpPr>
          <p:cNvPr id="16077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40A5D3F-1DBD-4E15-B358-6081D4F092C6}" type="slidenum">
              <a:rPr lang="zh-CN" altLang="en-US" sz="1200"/>
              <a:pPr algn="r"/>
              <a:t>45</a:t>
            </a:fld>
            <a:endParaRPr lang="en-US" altLang="zh-CN"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p:spPr>
      </p:sp>
      <p:sp>
        <p:nvSpPr>
          <p:cNvPr id="162819" name="备注占位符 2"/>
          <p:cNvSpPr>
            <a:spLocks noGrp="1"/>
          </p:cNvSpPr>
          <p:nvPr>
            <p:ph type="body" idx="1"/>
          </p:nvPr>
        </p:nvSpPr>
        <p:spPr bwMode="auto">
          <a:noFill/>
        </p:spPr>
        <p:txBody>
          <a:bodyPr/>
          <a:lstStyle/>
          <a:p>
            <a:endParaRPr lang="zh-CN" altLang="en-US" smtClean="0"/>
          </a:p>
        </p:txBody>
      </p:sp>
      <p:sp>
        <p:nvSpPr>
          <p:cNvPr id="16282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FCC9C88D-B518-4E7E-9464-D4ABF9E0A6B2}" type="slidenum">
              <a:rPr lang="zh-CN" altLang="en-US" sz="1200"/>
              <a:pPr algn="r"/>
              <a:t>46</a:t>
            </a:fld>
            <a:endParaRPr lang="en-US" altLang="zh-CN"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p:spPr>
      </p:sp>
      <p:sp>
        <p:nvSpPr>
          <p:cNvPr id="280579" name="备注占位符 2"/>
          <p:cNvSpPr>
            <a:spLocks noGrp="1"/>
          </p:cNvSpPr>
          <p:nvPr>
            <p:ph type="body" idx="1"/>
          </p:nvPr>
        </p:nvSpPr>
        <p:spPr bwMode="auto">
          <a:noFill/>
        </p:spPr>
        <p:txBody>
          <a:bodyPr/>
          <a:lstStyle/>
          <a:p>
            <a:endParaRPr lang="zh-CN" altLang="en-US" smtClean="0"/>
          </a:p>
        </p:txBody>
      </p:sp>
      <p:sp>
        <p:nvSpPr>
          <p:cNvPr id="28058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88973B33-F056-47E6-96B2-10E74A36DAE6}" type="slidenum">
              <a:rPr lang="zh-CN" altLang="en-US" sz="1200"/>
              <a:pPr algn="r"/>
              <a:t>51</a:t>
            </a:fld>
            <a:endParaRPr lang="en-US" altLang="zh-CN"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bwMode="auto">
          <a:noFill/>
          <a:ln>
            <a:solidFill>
              <a:srgbClr val="000000"/>
            </a:solidFill>
            <a:miter lim="800000"/>
            <a:headEnd/>
            <a:tailEnd/>
          </a:ln>
        </p:spPr>
      </p:sp>
      <p:sp>
        <p:nvSpPr>
          <p:cNvPr id="274435" name="备注占位符 2"/>
          <p:cNvSpPr>
            <a:spLocks noGrp="1"/>
          </p:cNvSpPr>
          <p:nvPr>
            <p:ph type="body" idx="1"/>
          </p:nvPr>
        </p:nvSpPr>
        <p:spPr bwMode="auto">
          <a:noFill/>
        </p:spPr>
        <p:txBody>
          <a:bodyPr/>
          <a:lstStyle/>
          <a:p>
            <a:endParaRPr lang="zh-CN" altLang="en-US" smtClean="0"/>
          </a:p>
        </p:txBody>
      </p:sp>
      <p:sp>
        <p:nvSpPr>
          <p:cNvPr id="27443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43F1A41-3E96-4C4C-8638-88F102F9C0CC}" type="slidenum">
              <a:rPr lang="zh-CN" altLang="en-US" sz="1200"/>
              <a:pPr algn="r"/>
              <a:t>60</a:t>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幻灯片图像占位符 1"/>
          <p:cNvSpPr>
            <a:spLocks noGrp="1" noRot="1" noChangeAspect="1" noTextEdit="1"/>
          </p:cNvSpPr>
          <p:nvPr>
            <p:ph type="sldImg"/>
          </p:nvPr>
        </p:nvSpPr>
        <p:spPr bwMode="auto">
          <a:noFill/>
          <a:ln>
            <a:solidFill>
              <a:srgbClr val="000000"/>
            </a:solidFill>
            <a:miter lim="800000"/>
            <a:headEnd/>
            <a:tailEnd/>
          </a:ln>
        </p:spPr>
      </p:sp>
      <p:sp>
        <p:nvSpPr>
          <p:cNvPr id="272387" name="备注占位符 2"/>
          <p:cNvSpPr>
            <a:spLocks noGrp="1"/>
          </p:cNvSpPr>
          <p:nvPr>
            <p:ph type="body" idx="1"/>
          </p:nvPr>
        </p:nvSpPr>
        <p:spPr bwMode="auto">
          <a:noFill/>
        </p:spPr>
        <p:txBody>
          <a:bodyPr/>
          <a:lstStyle/>
          <a:p>
            <a:endParaRPr lang="zh-CN" altLang="en-US" smtClean="0"/>
          </a:p>
        </p:txBody>
      </p:sp>
      <p:sp>
        <p:nvSpPr>
          <p:cNvPr id="27238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D435B0F2-67D4-425A-9DD6-579961CCBCD3}" type="slidenum">
              <a:rPr lang="zh-CN" altLang="en-US" sz="1200"/>
              <a:pPr algn="r"/>
              <a:t>61</a:t>
            </a:fld>
            <a:endParaRPr lang="en-US" altLang="zh-CN"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p:spPr>
      </p:sp>
      <p:sp>
        <p:nvSpPr>
          <p:cNvPr id="187395" name="备注占位符 2"/>
          <p:cNvSpPr>
            <a:spLocks noGrp="1"/>
          </p:cNvSpPr>
          <p:nvPr>
            <p:ph type="body" idx="1"/>
          </p:nvPr>
        </p:nvSpPr>
        <p:spPr bwMode="auto">
          <a:noFill/>
        </p:spPr>
        <p:txBody>
          <a:bodyPr/>
          <a:lstStyle/>
          <a:p>
            <a:endParaRPr lang="zh-CN" altLang="en-US" smtClean="0"/>
          </a:p>
        </p:txBody>
      </p:sp>
      <p:sp>
        <p:nvSpPr>
          <p:cNvPr id="18739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06916D4D-BC1E-4086-AAD8-C6611BB9A301}" type="slidenum">
              <a:rPr lang="zh-CN" altLang="en-US" sz="1200"/>
              <a:pPr algn="r"/>
              <a:t>62</a:t>
            </a:fld>
            <a:endParaRPr lang="en-US" altLang="zh-CN"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幻灯片图像占位符 1"/>
          <p:cNvSpPr>
            <a:spLocks noGrp="1" noRot="1" noChangeAspect="1" noTextEdit="1"/>
          </p:cNvSpPr>
          <p:nvPr>
            <p:ph type="sldImg"/>
          </p:nvPr>
        </p:nvSpPr>
        <p:spPr bwMode="auto">
          <a:noFill/>
          <a:ln>
            <a:solidFill>
              <a:srgbClr val="000000"/>
            </a:solidFill>
            <a:miter lim="800000"/>
            <a:headEnd/>
            <a:tailEnd/>
          </a:ln>
        </p:spPr>
      </p:sp>
      <p:sp>
        <p:nvSpPr>
          <p:cNvPr id="282627" name="备注占位符 2"/>
          <p:cNvSpPr>
            <a:spLocks noGrp="1"/>
          </p:cNvSpPr>
          <p:nvPr>
            <p:ph type="body" idx="1"/>
          </p:nvPr>
        </p:nvSpPr>
        <p:spPr bwMode="auto">
          <a:noFill/>
        </p:spPr>
        <p:txBody>
          <a:bodyPr/>
          <a:lstStyle/>
          <a:p>
            <a:endParaRPr lang="zh-CN" altLang="en-US" smtClean="0"/>
          </a:p>
        </p:txBody>
      </p:sp>
      <p:sp>
        <p:nvSpPr>
          <p:cNvPr id="28262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0B18BB7-D959-45B6-A565-630C54D9056B}" type="slidenum">
              <a:rPr lang="zh-CN" altLang="en-US" sz="1200"/>
              <a:pPr algn="r"/>
              <a:t>78</a:t>
            </a:fld>
            <a:endParaRPr lang="en-US" altLang="zh-CN"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p:spPr>
      </p:sp>
      <p:sp>
        <p:nvSpPr>
          <p:cNvPr id="166915" name="备注占位符 2"/>
          <p:cNvSpPr>
            <a:spLocks noGrp="1"/>
          </p:cNvSpPr>
          <p:nvPr>
            <p:ph type="body" idx="1"/>
          </p:nvPr>
        </p:nvSpPr>
        <p:spPr bwMode="auto">
          <a:noFill/>
        </p:spPr>
        <p:txBody>
          <a:bodyPr/>
          <a:lstStyle/>
          <a:p>
            <a:endParaRPr lang="zh-CN" altLang="en-US" smtClean="0"/>
          </a:p>
        </p:txBody>
      </p:sp>
      <p:sp>
        <p:nvSpPr>
          <p:cNvPr id="16691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414F719-438B-41E4-BFCF-AFC99217E518}" type="slidenum">
              <a:rPr lang="zh-CN" altLang="en-US" sz="1200"/>
              <a:pPr algn="r"/>
              <a:t>82</a:t>
            </a:fld>
            <a:endParaRPr lang="en-US" altLang="zh-CN"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p:spPr>
      </p:sp>
      <p:sp>
        <p:nvSpPr>
          <p:cNvPr id="114691" name="备注占位符 2"/>
          <p:cNvSpPr>
            <a:spLocks noGrp="1"/>
          </p:cNvSpPr>
          <p:nvPr>
            <p:ph type="body" idx="1"/>
          </p:nvPr>
        </p:nvSpPr>
        <p:spPr bwMode="auto">
          <a:noFill/>
        </p:spPr>
        <p:txBody>
          <a:bodyPr/>
          <a:lstStyle/>
          <a:p>
            <a:endParaRPr lang="zh-CN" altLang="en-US" smtClean="0"/>
          </a:p>
        </p:txBody>
      </p:sp>
      <p:sp>
        <p:nvSpPr>
          <p:cNvPr id="11469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CC92373-320B-487F-85C7-2F7D303BAFE8}" type="slidenum">
              <a:rPr lang="zh-CN" altLang="en-US" sz="1200"/>
              <a:pPr algn="r"/>
              <a:t>3</a:t>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p:spPr>
      </p:sp>
      <p:sp>
        <p:nvSpPr>
          <p:cNvPr id="195587" name="备注占位符 2"/>
          <p:cNvSpPr>
            <a:spLocks noGrp="1"/>
          </p:cNvSpPr>
          <p:nvPr>
            <p:ph type="body" idx="1"/>
          </p:nvPr>
        </p:nvSpPr>
        <p:spPr bwMode="auto">
          <a:noFill/>
        </p:spPr>
        <p:txBody>
          <a:bodyPr/>
          <a:lstStyle/>
          <a:p>
            <a:endParaRPr lang="zh-CN" altLang="en-US" smtClean="0"/>
          </a:p>
        </p:txBody>
      </p:sp>
      <p:sp>
        <p:nvSpPr>
          <p:cNvPr id="19558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0561E86F-F533-4BB1-82BD-D3DC0DFEA0E8}" type="slidenum">
              <a:rPr lang="zh-CN" altLang="en-US" sz="1200"/>
              <a:pPr algn="r"/>
              <a:t>84</a:t>
            </a:fld>
            <a:endParaRPr lang="en-US" altLang="zh-CN"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幻灯片图像占位符 1"/>
          <p:cNvSpPr>
            <a:spLocks noGrp="1" noRot="1" noChangeAspect="1" noTextEdit="1"/>
          </p:cNvSpPr>
          <p:nvPr>
            <p:ph type="sldImg"/>
          </p:nvPr>
        </p:nvSpPr>
        <p:spPr bwMode="auto">
          <a:noFill/>
          <a:ln>
            <a:solidFill>
              <a:srgbClr val="000000"/>
            </a:solidFill>
            <a:miter lim="800000"/>
            <a:headEnd/>
            <a:tailEnd/>
          </a:ln>
        </p:spPr>
      </p:sp>
      <p:sp>
        <p:nvSpPr>
          <p:cNvPr id="284675" name="备注占位符 2"/>
          <p:cNvSpPr>
            <a:spLocks noGrp="1"/>
          </p:cNvSpPr>
          <p:nvPr>
            <p:ph type="body" idx="1"/>
          </p:nvPr>
        </p:nvSpPr>
        <p:spPr bwMode="auto">
          <a:noFill/>
        </p:spPr>
        <p:txBody>
          <a:bodyPr/>
          <a:lstStyle/>
          <a:p>
            <a:endParaRPr lang="zh-CN" altLang="en-US" smtClean="0"/>
          </a:p>
        </p:txBody>
      </p:sp>
      <p:sp>
        <p:nvSpPr>
          <p:cNvPr id="28467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61A4708-6ABF-4919-9424-7D2997AB0117}" type="slidenum">
              <a:rPr lang="zh-CN" altLang="en-US" sz="1200"/>
              <a:pPr algn="r"/>
              <a:t>85</a:t>
            </a:fld>
            <a:endParaRPr lang="en-US" altLang="zh-CN"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p:spPr>
      </p:sp>
      <p:sp>
        <p:nvSpPr>
          <p:cNvPr id="193539" name="备注占位符 2"/>
          <p:cNvSpPr>
            <a:spLocks noGrp="1"/>
          </p:cNvSpPr>
          <p:nvPr>
            <p:ph type="body" idx="1"/>
          </p:nvPr>
        </p:nvSpPr>
        <p:spPr bwMode="auto">
          <a:noFill/>
        </p:spPr>
        <p:txBody>
          <a:bodyPr/>
          <a:lstStyle/>
          <a:p>
            <a:endParaRPr lang="zh-CN" altLang="en-US" smtClean="0"/>
          </a:p>
        </p:txBody>
      </p:sp>
      <p:sp>
        <p:nvSpPr>
          <p:cNvPr id="19354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395903B-D7DD-4164-821B-31A5B5EDB329}" type="slidenum">
              <a:rPr lang="zh-CN" altLang="en-US" sz="1200"/>
              <a:pPr algn="r"/>
              <a:t>86</a:t>
            </a:fld>
            <a:endParaRPr lang="en-US" altLang="zh-CN"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p:spPr>
      </p:sp>
      <p:sp>
        <p:nvSpPr>
          <p:cNvPr id="189443" name="备注占位符 2"/>
          <p:cNvSpPr>
            <a:spLocks noGrp="1"/>
          </p:cNvSpPr>
          <p:nvPr>
            <p:ph type="body" idx="1"/>
          </p:nvPr>
        </p:nvSpPr>
        <p:spPr bwMode="auto">
          <a:noFill/>
        </p:spPr>
        <p:txBody>
          <a:bodyPr/>
          <a:lstStyle/>
          <a:p>
            <a:endParaRPr lang="zh-CN" altLang="en-US" smtClean="0"/>
          </a:p>
        </p:txBody>
      </p:sp>
      <p:sp>
        <p:nvSpPr>
          <p:cNvPr id="18944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2420C80-E9CA-4338-A0F8-7B89B3B0907A}" type="slidenum">
              <a:rPr lang="zh-CN" altLang="en-US" sz="1200"/>
              <a:pPr algn="r"/>
              <a:t>87</a:t>
            </a:fld>
            <a:endParaRPr lang="en-US" altLang="zh-CN"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p:spPr>
      </p:sp>
      <p:sp>
        <p:nvSpPr>
          <p:cNvPr id="197635" name="备注占位符 2"/>
          <p:cNvSpPr>
            <a:spLocks noGrp="1"/>
          </p:cNvSpPr>
          <p:nvPr>
            <p:ph type="body" idx="1"/>
          </p:nvPr>
        </p:nvSpPr>
        <p:spPr bwMode="auto">
          <a:noFill/>
        </p:spPr>
        <p:txBody>
          <a:bodyPr/>
          <a:lstStyle/>
          <a:p>
            <a:endParaRPr lang="zh-CN" altLang="en-US" smtClean="0"/>
          </a:p>
        </p:txBody>
      </p:sp>
      <p:sp>
        <p:nvSpPr>
          <p:cNvPr id="19763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511F878-7013-45C2-8B38-43547E63483C}" type="slidenum">
              <a:rPr lang="zh-CN" altLang="en-US" sz="1200"/>
              <a:pPr algn="r"/>
              <a:t>88</a:t>
            </a:fld>
            <a:endParaRPr lang="en-US" altLang="zh-CN"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p:spPr>
      </p:sp>
      <p:sp>
        <p:nvSpPr>
          <p:cNvPr id="199683" name="备注占位符 2"/>
          <p:cNvSpPr>
            <a:spLocks noGrp="1"/>
          </p:cNvSpPr>
          <p:nvPr>
            <p:ph type="body" idx="1"/>
          </p:nvPr>
        </p:nvSpPr>
        <p:spPr bwMode="auto">
          <a:noFill/>
        </p:spPr>
        <p:txBody>
          <a:bodyPr/>
          <a:lstStyle/>
          <a:p>
            <a:endParaRPr lang="zh-CN" altLang="en-US" smtClean="0"/>
          </a:p>
        </p:txBody>
      </p:sp>
      <p:sp>
        <p:nvSpPr>
          <p:cNvPr id="19968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C355EBD-7412-4B22-9860-19FDD2859986}" type="slidenum">
              <a:rPr lang="zh-CN" altLang="en-US" sz="1200"/>
              <a:pPr algn="r"/>
              <a:t>91</a:t>
            </a:fld>
            <a:endParaRPr lang="en-US" altLang="zh-CN"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headEnd/>
            <a:tailEnd/>
          </a:ln>
        </p:spPr>
      </p:sp>
      <p:sp>
        <p:nvSpPr>
          <p:cNvPr id="201731" name="备注占位符 2"/>
          <p:cNvSpPr>
            <a:spLocks noGrp="1"/>
          </p:cNvSpPr>
          <p:nvPr>
            <p:ph type="body" idx="1"/>
          </p:nvPr>
        </p:nvSpPr>
        <p:spPr bwMode="auto">
          <a:noFill/>
        </p:spPr>
        <p:txBody>
          <a:bodyPr/>
          <a:lstStyle/>
          <a:p>
            <a:endParaRPr lang="zh-CN" altLang="en-US" smtClean="0"/>
          </a:p>
        </p:txBody>
      </p:sp>
      <p:sp>
        <p:nvSpPr>
          <p:cNvPr id="20173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7A3AB1F8-B2B2-40AB-A6C3-3FB32871FD25}" type="slidenum">
              <a:rPr lang="zh-CN" altLang="en-US" sz="1200"/>
              <a:pPr algn="r"/>
              <a:t>95</a:t>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bwMode="auto">
          <a:noFill/>
          <a:ln>
            <a:solidFill>
              <a:srgbClr val="000000"/>
            </a:solidFill>
            <a:miter lim="800000"/>
            <a:headEnd/>
            <a:tailEnd/>
          </a:ln>
        </p:spPr>
      </p:sp>
      <p:sp>
        <p:nvSpPr>
          <p:cNvPr id="227331" name="备注占位符 2"/>
          <p:cNvSpPr>
            <a:spLocks noGrp="1"/>
          </p:cNvSpPr>
          <p:nvPr>
            <p:ph type="body" idx="1"/>
          </p:nvPr>
        </p:nvSpPr>
        <p:spPr bwMode="auto">
          <a:noFill/>
        </p:spPr>
        <p:txBody>
          <a:bodyPr/>
          <a:lstStyle/>
          <a:p>
            <a:endParaRPr lang="zh-CN" altLang="en-US" smtClean="0"/>
          </a:p>
        </p:txBody>
      </p:sp>
      <p:sp>
        <p:nvSpPr>
          <p:cNvPr id="22733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3EE2CBC-5F71-434E-A11F-23B22C377926}" type="slidenum">
              <a:rPr lang="zh-CN" altLang="en-US" sz="1200"/>
              <a:pPr algn="r"/>
              <a:t>4</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幻灯片图像占位符 1"/>
          <p:cNvSpPr>
            <a:spLocks noGrp="1" noRot="1" noChangeAspect="1" noTextEdit="1"/>
          </p:cNvSpPr>
          <p:nvPr>
            <p:ph type="sldImg"/>
          </p:nvPr>
        </p:nvSpPr>
        <p:spPr bwMode="auto">
          <a:noFill/>
          <a:ln>
            <a:solidFill>
              <a:srgbClr val="000000"/>
            </a:solidFill>
            <a:miter lim="800000"/>
            <a:headEnd/>
            <a:tailEnd/>
          </a:ln>
        </p:spPr>
      </p:sp>
      <p:sp>
        <p:nvSpPr>
          <p:cNvPr id="232451" name="备注占位符 2"/>
          <p:cNvSpPr>
            <a:spLocks noGrp="1"/>
          </p:cNvSpPr>
          <p:nvPr>
            <p:ph type="body" idx="1"/>
          </p:nvPr>
        </p:nvSpPr>
        <p:spPr bwMode="auto">
          <a:noFill/>
        </p:spPr>
        <p:txBody>
          <a:bodyPr/>
          <a:lstStyle/>
          <a:p>
            <a:endParaRPr lang="zh-CN" altLang="en-US" smtClean="0"/>
          </a:p>
        </p:txBody>
      </p:sp>
      <p:sp>
        <p:nvSpPr>
          <p:cNvPr id="23245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3D91335-A4BF-4460-948E-FDB3772C0F8A}" type="slidenum">
              <a:rPr lang="zh-CN" altLang="en-US" sz="1200"/>
              <a:pPr algn="r"/>
              <a:t>8</a:t>
            </a:fld>
            <a:endParaRPr lang="en-US" altLang="zh-CN"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3" name="备注占位符 2"/>
          <p:cNvSpPr>
            <a:spLocks noGrp="1"/>
          </p:cNvSpPr>
          <p:nvPr>
            <p:ph type="body" idx="1"/>
          </p:nvPr>
        </p:nvSpPr>
        <p:spPr bwMode="auto">
          <a:noFill/>
        </p:spPr>
        <p:txBody>
          <a:bodyPr/>
          <a:lstStyle/>
          <a:p>
            <a:endParaRPr lang="zh-CN" altLang="en-US" smtClean="0"/>
          </a:p>
        </p:txBody>
      </p:sp>
      <p:sp>
        <p:nvSpPr>
          <p:cNvPr id="24576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3D1C29B-834C-4FCA-990C-0201B745F20A}" type="slidenum">
              <a:rPr lang="zh-CN" altLang="en-US" sz="1200"/>
              <a:pPr algn="r"/>
              <a:t>18</a:t>
            </a:fld>
            <a:endParaRPr lang="en-US" altLang="zh-CN"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p:cNvSpPr>
            <a:spLocks noGrp="1" noRot="1" noChangeAspect="1" noTextEdit="1"/>
          </p:cNvSpPr>
          <p:nvPr>
            <p:ph type="sldImg"/>
          </p:nvPr>
        </p:nvSpPr>
        <p:spPr bwMode="auto">
          <a:noFill/>
          <a:ln>
            <a:solidFill>
              <a:srgbClr val="000000"/>
            </a:solidFill>
            <a:miter lim="800000"/>
            <a:headEnd/>
            <a:tailEnd/>
          </a:ln>
        </p:spPr>
      </p:sp>
      <p:sp>
        <p:nvSpPr>
          <p:cNvPr id="256003" name="备注占位符 2"/>
          <p:cNvSpPr>
            <a:spLocks noGrp="1"/>
          </p:cNvSpPr>
          <p:nvPr>
            <p:ph type="body" idx="1"/>
          </p:nvPr>
        </p:nvSpPr>
        <p:spPr bwMode="auto">
          <a:noFill/>
        </p:spPr>
        <p:txBody>
          <a:bodyPr/>
          <a:lstStyle/>
          <a:p>
            <a:endParaRPr lang="zh-CN" altLang="en-US" smtClean="0"/>
          </a:p>
        </p:txBody>
      </p:sp>
      <p:sp>
        <p:nvSpPr>
          <p:cNvPr id="25600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4E61D4E-B65B-4BF3-A075-E3BC6043F19C}" type="slidenum">
              <a:rPr lang="zh-CN" altLang="en-US" sz="1200"/>
              <a:pPr algn="r"/>
              <a:t>28</a:t>
            </a:fld>
            <a:endParaRPr lang="en-US" altLang="zh-CN"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bwMode="auto">
          <a:noFill/>
          <a:ln>
            <a:solidFill>
              <a:srgbClr val="000000"/>
            </a:solidFill>
            <a:miter lim="800000"/>
            <a:headEnd/>
            <a:tailEnd/>
          </a:ln>
        </p:spPr>
      </p:sp>
      <p:sp>
        <p:nvSpPr>
          <p:cNvPr id="263171" name="备注占位符 2"/>
          <p:cNvSpPr>
            <a:spLocks noGrp="1"/>
          </p:cNvSpPr>
          <p:nvPr>
            <p:ph type="body" idx="1"/>
          </p:nvPr>
        </p:nvSpPr>
        <p:spPr bwMode="auto">
          <a:noFill/>
        </p:spPr>
        <p:txBody>
          <a:bodyPr/>
          <a:lstStyle/>
          <a:p>
            <a:endParaRPr lang="zh-CN" altLang="en-US" smtClean="0"/>
          </a:p>
        </p:txBody>
      </p:sp>
      <p:sp>
        <p:nvSpPr>
          <p:cNvPr id="263172"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01835F5-020F-423D-938A-C195452FB9EE}" type="slidenum">
              <a:rPr lang="zh-CN" altLang="en-US" sz="1200"/>
              <a:pPr algn="r"/>
              <a:t>34</a:t>
            </a:fld>
            <a:endParaRPr lang="en-US" altLang="zh-CN"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p:spPr>
      </p:sp>
      <p:sp>
        <p:nvSpPr>
          <p:cNvPr id="152579" name="备注占位符 2"/>
          <p:cNvSpPr>
            <a:spLocks noGrp="1"/>
          </p:cNvSpPr>
          <p:nvPr>
            <p:ph type="body" idx="1"/>
          </p:nvPr>
        </p:nvSpPr>
        <p:spPr bwMode="auto">
          <a:noFill/>
        </p:spPr>
        <p:txBody>
          <a:bodyPr/>
          <a:lstStyle/>
          <a:p>
            <a:endParaRPr lang="zh-CN" altLang="en-US" smtClean="0"/>
          </a:p>
        </p:txBody>
      </p:sp>
      <p:sp>
        <p:nvSpPr>
          <p:cNvPr id="15258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66502BC8-FB67-4D01-B5FB-D93895DD34E6}" type="slidenum">
              <a:rPr lang="zh-CN" altLang="en-US" sz="1200"/>
              <a:pPr algn="r"/>
              <a:t>40</a:t>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p:spPr>
      </p:sp>
      <p:sp>
        <p:nvSpPr>
          <p:cNvPr id="158723" name="备注占位符 2"/>
          <p:cNvSpPr>
            <a:spLocks noGrp="1"/>
          </p:cNvSpPr>
          <p:nvPr>
            <p:ph type="body" idx="1"/>
          </p:nvPr>
        </p:nvSpPr>
        <p:spPr bwMode="auto">
          <a:noFill/>
        </p:spPr>
        <p:txBody>
          <a:bodyPr/>
          <a:lstStyle/>
          <a:p>
            <a:endParaRPr lang="zh-CN" altLang="en-US" smtClean="0"/>
          </a:p>
        </p:txBody>
      </p:sp>
      <p:sp>
        <p:nvSpPr>
          <p:cNvPr id="15872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7D01561F-BB45-4D77-8B38-5F734A5BD278}" type="slidenum">
              <a:rPr lang="zh-CN" altLang="en-US" sz="1200"/>
              <a:pPr algn="r"/>
              <a:t>41</a:t>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7" descr="图片1-1.JPG"/>
          <p:cNvPicPr>
            <a:picLocks noChangeAspect="1"/>
          </p:cNvPicPr>
          <p:nvPr userDrawn="1"/>
        </p:nvPicPr>
        <p:blipFill>
          <a:blip r:embed="rId2" cstate="print"/>
          <a:srcRect b="323"/>
          <a:stretch>
            <a:fillRect/>
          </a:stretch>
        </p:blipFill>
        <p:spPr bwMode="auto">
          <a:xfrm>
            <a:off x="0" y="0"/>
            <a:ext cx="9906000" cy="6835775"/>
          </a:xfrm>
          <a:prstGeom prst="rect">
            <a:avLst/>
          </a:prstGeom>
          <a:noFill/>
          <a:ln w="9525">
            <a:noFill/>
            <a:miter lim="800000"/>
            <a:headEnd/>
            <a:tailEnd/>
          </a:ln>
        </p:spPr>
      </p:pic>
      <p:sp>
        <p:nvSpPr>
          <p:cNvPr id="2" name="标题 1"/>
          <p:cNvSpPr>
            <a:spLocks noGrp="1"/>
          </p:cNvSpPr>
          <p:nvPr>
            <p:ph type="ctrTitle"/>
          </p:nvPr>
        </p:nvSpPr>
        <p:spPr>
          <a:xfrm>
            <a:off x="743257" y="2971800"/>
            <a:ext cx="8419487" cy="1470086"/>
          </a:xfrm>
        </p:spPr>
        <p:txBody>
          <a:bodyPr/>
          <a:lstStyle>
            <a:lvl1pPr algn="ctr">
              <a:defRPr sz="2800"/>
            </a:lvl1pPr>
          </a:lstStyle>
          <a:p>
            <a:r>
              <a:rPr lang="zh-CN" altLang="en-US" dirty="0" smtClean="0"/>
              <a:t>单击此处编辑母版标题样式</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0C57FA5-8BF7-4B17-B17A-0E2B73234090}"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913E7EC2-1D47-473B-8192-E9499C66AED0}"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12382E06-22E9-4319-A85D-AB9F1DF62511}"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9950" y="198438"/>
            <a:ext cx="2305050" cy="5927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98438"/>
            <a:ext cx="6762750" cy="5927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835B9AC5-70BE-47AA-B6E0-9723D4857633}"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5"/>
            <a:ext cx="84201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F67FAAC7-4124-408A-A2DC-735C78F9E5FD}"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7C089D8C-EDE2-4FAB-8BD0-3A2A5EC3CDD5}"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smtClean="0"/>
            </a:lvl1pPr>
          </a:lstStyle>
          <a:p>
            <a:pPr>
              <a:defRPr/>
            </a:pPr>
            <a:fld id="{24896162-9632-40BC-9058-0CBA54376A98}"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2588" y="838200"/>
            <a:ext cx="4494212"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838200"/>
            <a:ext cx="44958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3F213CA8-6511-4F22-9E9A-C70AC1E4BBB4}"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pPr>
              <a:defRPr/>
            </a:pPr>
            <a:endParaRPr lang="en-US" altLang="zh-CN"/>
          </a:p>
        </p:txBody>
      </p:sp>
      <p:sp>
        <p:nvSpPr>
          <p:cNvPr id="8" name="页脚占位符 7"/>
          <p:cNvSpPr>
            <a:spLocks noGrp="1"/>
          </p:cNvSpPr>
          <p:nvPr>
            <p:ph type="ftr" sz="quarter" idx="11"/>
          </p:nvPr>
        </p:nvSpPr>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smtClean="0"/>
            </a:lvl1pPr>
          </a:lstStyle>
          <a:p>
            <a:pPr>
              <a:defRPr/>
            </a:pPr>
            <a:fld id="{667F4050-E2C6-492E-9E65-0AA5079C4FD5}"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smtClean="0"/>
            </a:lvl1pPr>
          </a:lstStyle>
          <a:p>
            <a:pPr>
              <a:defRPr/>
            </a:pPr>
            <a:fld id="{7F3FFE3D-CE1C-4967-9DA0-CDC2B6EBE391}"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smtClean="0"/>
            </a:lvl1pPr>
          </a:lstStyle>
          <a:p>
            <a:pPr>
              <a:defRPr/>
            </a:pPr>
            <a:fld id="{4A662858-1F1A-496E-96EB-B2C92E148454}"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smtClean="0"/>
            </a:lvl1pPr>
          </a:lstStyle>
          <a:p>
            <a:pPr>
              <a:defRPr/>
            </a:pPr>
            <a:fld id="{0F77BD7A-9023-4A5A-BE6E-4064099E0990}"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jpe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2050" name="图片 6" descr="图片2-1.JPG"/>
          <p:cNvPicPr>
            <a:picLocks noChangeAspect="1"/>
          </p:cNvPicPr>
          <p:nvPr userDrawn="1"/>
        </p:nvPicPr>
        <p:blipFill>
          <a:blip r:embed="rId3" cstate="print"/>
          <a:srcRect b="323"/>
          <a:stretch>
            <a:fillRect/>
          </a:stretch>
        </p:blipFill>
        <p:spPr bwMode="auto">
          <a:xfrm>
            <a:off x="1588" y="0"/>
            <a:ext cx="9901237" cy="6834188"/>
          </a:xfrm>
          <a:prstGeom prst="rect">
            <a:avLst/>
          </a:prstGeom>
          <a:noFill/>
          <a:ln w="9525">
            <a:noFill/>
            <a:miter lim="800000"/>
            <a:headEnd/>
            <a:tailEnd/>
          </a:ln>
        </p:spPr>
      </p:pic>
      <p:sp>
        <p:nvSpPr>
          <p:cNvPr id="2051" name="Rectangle 2"/>
          <p:cNvSpPr>
            <a:spLocks noGrp="1" noChangeArrowheads="1"/>
          </p:cNvSpPr>
          <p:nvPr>
            <p:ph type="title"/>
          </p:nvPr>
        </p:nvSpPr>
        <p:spPr bwMode="auto">
          <a:xfrm>
            <a:off x="304800" y="198438"/>
            <a:ext cx="8915400" cy="411162"/>
          </a:xfrm>
          <a:prstGeom prst="rect">
            <a:avLst/>
          </a:prstGeom>
          <a:noFill/>
          <a:ln w="9525">
            <a:noFill/>
            <a:miter lim="800000"/>
            <a:headEnd/>
            <a:tailEnd/>
          </a:ln>
        </p:spPr>
        <p:txBody>
          <a:bodyPr vert="horz" wrap="square" lIns="95747" tIns="47873" rIns="95747" bIns="47873" numCol="1" anchor="ctr"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382588" y="838200"/>
            <a:ext cx="9142412" cy="5287963"/>
          </a:xfrm>
          <a:prstGeom prst="rect">
            <a:avLst/>
          </a:prstGeom>
          <a:noFill/>
          <a:ln w="9525">
            <a:noFill/>
            <a:miter lim="800000"/>
            <a:headEnd/>
            <a:tailEnd/>
          </a:ln>
        </p:spPr>
        <p:txBody>
          <a:bodyPr vert="horz" wrap="square" lIns="95747" tIns="47873" rIns="95747" bIns="4787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495300" y="6400800"/>
            <a:ext cx="2311400" cy="3206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defRPr sz="15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384550" y="6400800"/>
            <a:ext cx="3136900" cy="3206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ctr">
              <a:defRPr sz="15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7099300" y="6400800"/>
            <a:ext cx="2311400" cy="3206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a:defRPr sz="1500">
                <a:latin typeface="Arial" charset="0"/>
              </a:defRPr>
            </a:lvl1pPr>
          </a:lstStyle>
          <a:p>
            <a:pPr>
              <a:defRPr/>
            </a:pPr>
            <a:fld id="{76C1E554-DB92-4C6C-8B03-229A11FB9DB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19" r:id="rId1"/>
  </p:sldLayoutIdLst>
  <p:hf hdr="0" ftr="0" dt="0"/>
  <p:txStyles>
    <p:titleStyle>
      <a:lvl1pPr algn="l" defTabSz="955675" rtl="0" eaLnBrk="0" fontAlgn="base" hangingPunct="0">
        <a:spcBef>
          <a:spcPct val="0"/>
        </a:spcBef>
        <a:spcAft>
          <a:spcPct val="0"/>
        </a:spcAft>
        <a:defRPr sz="2400" b="1">
          <a:solidFill>
            <a:schemeClr val="tx2"/>
          </a:solidFill>
          <a:latin typeface="+mj-lt"/>
          <a:ea typeface="宋体" pitchFamily="2" charset="-122"/>
          <a:cs typeface="+mj-cs"/>
        </a:defRPr>
      </a:lvl1pPr>
      <a:lvl2pPr algn="l" defTabSz="955675" rtl="0" eaLnBrk="0" fontAlgn="base" hangingPunct="0">
        <a:spcBef>
          <a:spcPct val="0"/>
        </a:spcBef>
        <a:spcAft>
          <a:spcPct val="0"/>
        </a:spcAft>
        <a:defRPr sz="2400" b="1">
          <a:solidFill>
            <a:schemeClr val="tx2"/>
          </a:solidFill>
          <a:latin typeface="Arial" charset="0"/>
          <a:ea typeface="宋体" pitchFamily="2" charset="-122"/>
        </a:defRPr>
      </a:lvl2pPr>
      <a:lvl3pPr algn="l" defTabSz="955675" rtl="0" eaLnBrk="0" fontAlgn="base" hangingPunct="0">
        <a:spcBef>
          <a:spcPct val="0"/>
        </a:spcBef>
        <a:spcAft>
          <a:spcPct val="0"/>
        </a:spcAft>
        <a:defRPr sz="2400" b="1">
          <a:solidFill>
            <a:schemeClr val="tx2"/>
          </a:solidFill>
          <a:latin typeface="Arial" charset="0"/>
          <a:ea typeface="宋体" pitchFamily="2" charset="-122"/>
        </a:defRPr>
      </a:lvl3pPr>
      <a:lvl4pPr algn="l" defTabSz="955675" rtl="0" eaLnBrk="0" fontAlgn="base" hangingPunct="0">
        <a:spcBef>
          <a:spcPct val="0"/>
        </a:spcBef>
        <a:spcAft>
          <a:spcPct val="0"/>
        </a:spcAft>
        <a:defRPr sz="2400" b="1">
          <a:solidFill>
            <a:schemeClr val="tx2"/>
          </a:solidFill>
          <a:latin typeface="Arial" charset="0"/>
          <a:ea typeface="宋体" pitchFamily="2" charset="-122"/>
        </a:defRPr>
      </a:lvl4pPr>
      <a:lvl5pPr algn="l" defTabSz="955675" rtl="0" eaLnBrk="0" fontAlgn="base" hangingPunct="0">
        <a:spcBef>
          <a:spcPct val="0"/>
        </a:spcBef>
        <a:spcAft>
          <a:spcPct val="0"/>
        </a:spcAft>
        <a:defRPr sz="2400" b="1">
          <a:solidFill>
            <a:schemeClr val="tx2"/>
          </a:solidFill>
          <a:latin typeface="Arial" charset="0"/>
          <a:ea typeface="宋体" pitchFamily="2" charset="-122"/>
        </a:defRPr>
      </a:lvl5pPr>
      <a:lvl6pPr marL="429997" algn="ctr" defTabSz="957042" rtl="0" fontAlgn="base">
        <a:spcBef>
          <a:spcPct val="0"/>
        </a:spcBef>
        <a:spcAft>
          <a:spcPct val="0"/>
        </a:spcAft>
        <a:defRPr sz="4600">
          <a:solidFill>
            <a:schemeClr val="tx2"/>
          </a:solidFill>
          <a:latin typeface="Arial" charset="0"/>
          <a:ea typeface="SimSun" pitchFamily="2" charset="-122"/>
        </a:defRPr>
      </a:lvl6pPr>
      <a:lvl7pPr marL="859993" algn="ctr" defTabSz="957042" rtl="0" fontAlgn="base">
        <a:spcBef>
          <a:spcPct val="0"/>
        </a:spcBef>
        <a:spcAft>
          <a:spcPct val="0"/>
        </a:spcAft>
        <a:defRPr sz="4600">
          <a:solidFill>
            <a:schemeClr val="tx2"/>
          </a:solidFill>
          <a:latin typeface="Arial" charset="0"/>
          <a:ea typeface="SimSun" pitchFamily="2" charset="-122"/>
        </a:defRPr>
      </a:lvl7pPr>
      <a:lvl8pPr marL="1289990" algn="ctr" defTabSz="957042" rtl="0" fontAlgn="base">
        <a:spcBef>
          <a:spcPct val="0"/>
        </a:spcBef>
        <a:spcAft>
          <a:spcPct val="0"/>
        </a:spcAft>
        <a:defRPr sz="4600">
          <a:solidFill>
            <a:schemeClr val="tx2"/>
          </a:solidFill>
          <a:latin typeface="Arial" charset="0"/>
          <a:ea typeface="SimSun" pitchFamily="2" charset="-122"/>
        </a:defRPr>
      </a:lvl8pPr>
      <a:lvl9pPr marL="1719986" algn="ctr" defTabSz="957042" rtl="0" fontAlgn="base">
        <a:spcBef>
          <a:spcPct val="0"/>
        </a:spcBef>
        <a:spcAft>
          <a:spcPct val="0"/>
        </a:spcAft>
        <a:defRPr sz="4600">
          <a:solidFill>
            <a:schemeClr val="tx2"/>
          </a:solidFill>
          <a:latin typeface="Arial" charset="0"/>
          <a:ea typeface="SimSun" pitchFamily="2" charset="-122"/>
        </a:defRPr>
      </a:lvl9pPr>
    </p:titleStyle>
    <p:bodyStyle>
      <a:lvl1pPr marL="358775" indent="-358775" algn="l" defTabSz="955675" rtl="0" eaLnBrk="0" fontAlgn="base" hangingPunct="0">
        <a:spcBef>
          <a:spcPct val="20000"/>
        </a:spcBef>
        <a:spcAft>
          <a:spcPct val="0"/>
        </a:spcAft>
        <a:buChar char="•"/>
        <a:defRPr sz="2000" b="1">
          <a:solidFill>
            <a:schemeClr val="tx1"/>
          </a:solidFill>
          <a:latin typeface="+mn-lt"/>
          <a:ea typeface="宋体" pitchFamily="2" charset="-122"/>
          <a:cs typeface="+mn-cs"/>
        </a:defRPr>
      </a:lvl1pPr>
      <a:lvl2pPr marL="777875" indent="-298450" algn="l" defTabSz="955675" rtl="0" eaLnBrk="0" fontAlgn="base" hangingPunct="0">
        <a:spcBef>
          <a:spcPct val="20000"/>
        </a:spcBef>
        <a:spcAft>
          <a:spcPct val="0"/>
        </a:spcAft>
        <a:buChar char="–"/>
        <a:defRPr sz="2000">
          <a:solidFill>
            <a:schemeClr val="tx1"/>
          </a:solidFill>
          <a:latin typeface="+mn-lt"/>
          <a:ea typeface="宋体" pitchFamily="2" charset="-122"/>
        </a:defRPr>
      </a:lvl2pPr>
      <a:lvl3pPr marL="1196975" indent="-239713" algn="l" defTabSz="955675" rtl="0" eaLnBrk="0" fontAlgn="base" hangingPunct="0">
        <a:spcBef>
          <a:spcPct val="20000"/>
        </a:spcBef>
        <a:spcAft>
          <a:spcPct val="0"/>
        </a:spcAft>
        <a:buChar char="•"/>
        <a:defRPr sz="2400">
          <a:solidFill>
            <a:schemeClr val="tx1"/>
          </a:solidFill>
          <a:latin typeface="+mn-lt"/>
          <a:ea typeface="宋体" pitchFamily="2" charset="-122"/>
        </a:defRPr>
      </a:lvl3pPr>
      <a:lvl4pPr marL="1676400" indent="-239713" algn="l" defTabSz="955675" rtl="0" eaLnBrk="0" fontAlgn="base" hangingPunct="0">
        <a:spcBef>
          <a:spcPct val="20000"/>
        </a:spcBef>
        <a:spcAft>
          <a:spcPct val="0"/>
        </a:spcAft>
        <a:buChar char="–"/>
        <a:defRPr sz="1600">
          <a:solidFill>
            <a:schemeClr val="tx1"/>
          </a:solidFill>
          <a:latin typeface="+mn-lt"/>
          <a:ea typeface="宋体" pitchFamily="2" charset="-122"/>
        </a:defRPr>
      </a:lvl4pPr>
      <a:lvl5pPr marL="2154238" indent="-238125" algn="l" defTabSz="955675" rtl="0" eaLnBrk="0" fontAlgn="base" hangingPunct="0">
        <a:spcBef>
          <a:spcPct val="20000"/>
        </a:spcBef>
        <a:spcAft>
          <a:spcPct val="0"/>
        </a:spcAft>
        <a:buChar char="»"/>
        <a:defRPr sz="1400">
          <a:solidFill>
            <a:schemeClr val="tx1"/>
          </a:solidFill>
          <a:latin typeface="+mn-lt"/>
          <a:ea typeface="宋体" pitchFamily="2" charset="-122"/>
        </a:defRPr>
      </a:lvl5pPr>
      <a:lvl6pPr marL="2584459" indent="-238887" algn="l" defTabSz="957042" rtl="0" fontAlgn="base">
        <a:spcBef>
          <a:spcPct val="20000"/>
        </a:spcBef>
        <a:spcAft>
          <a:spcPct val="0"/>
        </a:spcAft>
        <a:buChar char="»"/>
        <a:defRPr sz="2100">
          <a:solidFill>
            <a:schemeClr val="tx1"/>
          </a:solidFill>
          <a:latin typeface="+mn-lt"/>
          <a:ea typeface="+mn-ea"/>
        </a:defRPr>
      </a:lvl6pPr>
      <a:lvl7pPr marL="3014456" indent="-238887" algn="l" defTabSz="957042" rtl="0" fontAlgn="base">
        <a:spcBef>
          <a:spcPct val="20000"/>
        </a:spcBef>
        <a:spcAft>
          <a:spcPct val="0"/>
        </a:spcAft>
        <a:buChar char="»"/>
        <a:defRPr sz="2100">
          <a:solidFill>
            <a:schemeClr val="tx1"/>
          </a:solidFill>
          <a:latin typeface="+mn-lt"/>
          <a:ea typeface="+mn-ea"/>
        </a:defRPr>
      </a:lvl7pPr>
      <a:lvl8pPr marL="3444452" indent="-238887" algn="l" defTabSz="957042" rtl="0" fontAlgn="base">
        <a:spcBef>
          <a:spcPct val="20000"/>
        </a:spcBef>
        <a:spcAft>
          <a:spcPct val="0"/>
        </a:spcAft>
        <a:buChar char="»"/>
        <a:defRPr sz="2100">
          <a:solidFill>
            <a:schemeClr val="tx1"/>
          </a:solidFill>
          <a:latin typeface="+mn-lt"/>
          <a:ea typeface="+mn-ea"/>
        </a:defRPr>
      </a:lvl8pPr>
      <a:lvl9pPr marL="3874449" indent="-238887" algn="l" defTabSz="957042" rtl="0" fontAlgn="base">
        <a:spcBef>
          <a:spcPct val="20000"/>
        </a:spcBef>
        <a:spcAft>
          <a:spcPct val="0"/>
        </a:spcAft>
        <a:buChar char="»"/>
        <a:defRPr sz="2100">
          <a:solidFill>
            <a:schemeClr val="tx1"/>
          </a:solidFill>
          <a:latin typeface="+mn-lt"/>
          <a:ea typeface="+mn-ea"/>
        </a:defRPr>
      </a:lvl9pPr>
    </p:bodyStyle>
    <p:otherStyle>
      <a:defPPr>
        <a:defRPr lang="zh-CN"/>
      </a:defPPr>
      <a:lvl1pPr marL="0" algn="l" defTabSz="859993" rtl="0" eaLnBrk="1" latinLnBrk="0" hangingPunct="1">
        <a:defRPr sz="1700" kern="1200">
          <a:solidFill>
            <a:schemeClr val="tx1"/>
          </a:solidFill>
          <a:latin typeface="+mn-lt"/>
          <a:ea typeface="+mn-ea"/>
          <a:cs typeface="+mn-cs"/>
        </a:defRPr>
      </a:lvl1pPr>
      <a:lvl2pPr marL="429997" algn="l" defTabSz="859993" rtl="0" eaLnBrk="1" latinLnBrk="0" hangingPunct="1">
        <a:defRPr sz="1700" kern="1200">
          <a:solidFill>
            <a:schemeClr val="tx1"/>
          </a:solidFill>
          <a:latin typeface="+mn-lt"/>
          <a:ea typeface="+mn-ea"/>
          <a:cs typeface="+mn-cs"/>
        </a:defRPr>
      </a:lvl2pPr>
      <a:lvl3pPr marL="859993" algn="l" defTabSz="859993" rtl="0" eaLnBrk="1" latinLnBrk="0" hangingPunct="1">
        <a:defRPr sz="1700" kern="1200">
          <a:solidFill>
            <a:schemeClr val="tx1"/>
          </a:solidFill>
          <a:latin typeface="+mn-lt"/>
          <a:ea typeface="+mn-ea"/>
          <a:cs typeface="+mn-cs"/>
        </a:defRPr>
      </a:lvl3pPr>
      <a:lvl4pPr marL="1289990" algn="l" defTabSz="859993" rtl="0" eaLnBrk="1" latinLnBrk="0" hangingPunct="1">
        <a:defRPr sz="1700" kern="1200">
          <a:solidFill>
            <a:schemeClr val="tx1"/>
          </a:solidFill>
          <a:latin typeface="+mn-lt"/>
          <a:ea typeface="+mn-ea"/>
          <a:cs typeface="+mn-cs"/>
        </a:defRPr>
      </a:lvl4pPr>
      <a:lvl5pPr marL="1719986" algn="l" defTabSz="859993" rtl="0" eaLnBrk="1" latinLnBrk="0" hangingPunct="1">
        <a:defRPr sz="1700" kern="1200">
          <a:solidFill>
            <a:schemeClr val="tx1"/>
          </a:solidFill>
          <a:latin typeface="+mn-lt"/>
          <a:ea typeface="+mn-ea"/>
          <a:cs typeface="+mn-cs"/>
        </a:defRPr>
      </a:lvl5pPr>
      <a:lvl6pPr marL="2149983" algn="l" defTabSz="859993" rtl="0" eaLnBrk="1" latinLnBrk="0" hangingPunct="1">
        <a:defRPr sz="1700" kern="1200">
          <a:solidFill>
            <a:schemeClr val="tx1"/>
          </a:solidFill>
          <a:latin typeface="+mn-lt"/>
          <a:ea typeface="+mn-ea"/>
          <a:cs typeface="+mn-cs"/>
        </a:defRPr>
      </a:lvl6pPr>
      <a:lvl7pPr marL="2579980" algn="l" defTabSz="859993" rtl="0" eaLnBrk="1" latinLnBrk="0" hangingPunct="1">
        <a:defRPr sz="1700" kern="1200">
          <a:solidFill>
            <a:schemeClr val="tx1"/>
          </a:solidFill>
          <a:latin typeface="+mn-lt"/>
          <a:ea typeface="+mn-ea"/>
          <a:cs typeface="+mn-cs"/>
        </a:defRPr>
      </a:lvl7pPr>
      <a:lvl8pPr marL="3009976" algn="l" defTabSz="859993" rtl="0" eaLnBrk="1" latinLnBrk="0" hangingPunct="1">
        <a:defRPr sz="1700" kern="1200">
          <a:solidFill>
            <a:schemeClr val="tx1"/>
          </a:solidFill>
          <a:latin typeface="+mn-lt"/>
          <a:ea typeface="+mn-ea"/>
          <a:cs typeface="+mn-cs"/>
        </a:defRPr>
      </a:lvl8pPr>
      <a:lvl9pPr marL="3439973" algn="l" defTabSz="859993"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64514" name="图片 6" descr="图片2-1.JPG"/>
          <p:cNvPicPr>
            <a:picLocks noChangeAspect="1"/>
          </p:cNvPicPr>
          <p:nvPr/>
        </p:nvPicPr>
        <p:blipFill>
          <a:blip r:embed="rId13" cstate="print"/>
          <a:srcRect b="323"/>
          <a:stretch>
            <a:fillRect/>
          </a:stretch>
        </p:blipFill>
        <p:spPr bwMode="auto">
          <a:xfrm>
            <a:off x="1588" y="0"/>
            <a:ext cx="9901237" cy="6834188"/>
          </a:xfrm>
          <a:prstGeom prst="rect">
            <a:avLst/>
          </a:prstGeom>
          <a:noFill/>
          <a:ln w="9525">
            <a:noFill/>
            <a:miter lim="800000"/>
            <a:headEnd/>
            <a:tailEnd/>
          </a:ln>
        </p:spPr>
      </p:pic>
      <p:pic>
        <p:nvPicPr>
          <p:cNvPr id="64515" name="图片 7" descr="图片2-1.JPG"/>
          <p:cNvPicPr>
            <a:picLocks noChangeAspect="1"/>
          </p:cNvPicPr>
          <p:nvPr/>
        </p:nvPicPr>
        <p:blipFill>
          <a:blip r:embed="rId13" cstate="print"/>
          <a:srcRect b="323"/>
          <a:stretch>
            <a:fillRect/>
          </a:stretch>
        </p:blipFill>
        <p:spPr bwMode="auto">
          <a:xfrm>
            <a:off x="1588" y="0"/>
            <a:ext cx="9902825" cy="6835775"/>
          </a:xfrm>
          <a:prstGeom prst="rect">
            <a:avLst/>
          </a:prstGeom>
          <a:noFill/>
          <a:ln w="9525">
            <a:noFill/>
            <a:miter lim="800000"/>
            <a:headEnd/>
            <a:tailEnd/>
          </a:ln>
        </p:spPr>
      </p:pic>
      <p:sp>
        <p:nvSpPr>
          <p:cNvPr id="64516" name="Rectangle 2"/>
          <p:cNvSpPr>
            <a:spLocks noGrp="1" noChangeArrowheads="1"/>
          </p:cNvSpPr>
          <p:nvPr>
            <p:ph type="title"/>
          </p:nvPr>
        </p:nvSpPr>
        <p:spPr bwMode="auto">
          <a:xfrm>
            <a:off x="304800" y="198438"/>
            <a:ext cx="8915400" cy="411162"/>
          </a:xfrm>
          <a:prstGeom prst="rect">
            <a:avLst/>
          </a:prstGeom>
          <a:noFill/>
          <a:ln w="9525">
            <a:noFill/>
            <a:miter lim="800000"/>
            <a:headEnd/>
            <a:tailEnd/>
          </a:ln>
        </p:spPr>
        <p:txBody>
          <a:bodyPr vert="horz" wrap="square" lIns="95747" tIns="47873" rIns="95747" bIns="47873" numCol="1" anchor="ctr" anchorCtr="0" compatLnSpc="1">
            <a:prstTxWarp prst="textNoShape">
              <a:avLst/>
            </a:prstTxWarp>
          </a:bodyPr>
          <a:lstStyle/>
          <a:p>
            <a:pPr lvl="0"/>
            <a:r>
              <a:rPr lang="zh-CN" altLang="en-US" smtClean="0"/>
              <a:t>单击此处编辑母版标题样式</a:t>
            </a:r>
          </a:p>
        </p:txBody>
      </p:sp>
      <p:sp>
        <p:nvSpPr>
          <p:cNvPr id="64517" name="Rectangle 3"/>
          <p:cNvSpPr>
            <a:spLocks noGrp="1" noChangeArrowheads="1"/>
          </p:cNvSpPr>
          <p:nvPr>
            <p:ph type="body" idx="1"/>
          </p:nvPr>
        </p:nvSpPr>
        <p:spPr bwMode="auto">
          <a:xfrm>
            <a:off x="382588" y="838200"/>
            <a:ext cx="9142412" cy="5287963"/>
          </a:xfrm>
          <a:prstGeom prst="rect">
            <a:avLst/>
          </a:prstGeom>
          <a:noFill/>
          <a:ln w="9525">
            <a:noFill/>
            <a:miter lim="800000"/>
            <a:headEnd/>
            <a:tailEnd/>
          </a:ln>
        </p:spPr>
        <p:txBody>
          <a:bodyPr vert="horz" wrap="square" lIns="95747" tIns="47873" rIns="95747" bIns="4787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 name="Rectangle 4"/>
          <p:cNvSpPr>
            <a:spLocks noGrp="1" noChangeArrowheads="1"/>
          </p:cNvSpPr>
          <p:nvPr>
            <p:ph type="dt" sz="half" idx="2"/>
          </p:nvPr>
        </p:nvSpPr>
        <p:spPr bwMode="auto">
          <a:xfrm>
            <a:off x="495300" y="6400800"/>
            <a:ext cx="2311400" cy="320675"/>
          </a:xfrm>
          <a:prstGeom prst="rect">
            <a:avLst/>
          </a:prstGeom>
          <a:ln>
            <a:miter lim="800000"/>
            <a:headEnd/>
            <a:tailEnd/>
          </a:ln>
        </p:spPr>
        <p:txBody>
          <a:bodyPr vert="horz" wrap="square" lIns="95747" tIns="47873" rIns="95747" bIns="47873" numCol="1" anchor="t" anchorCtr="0" compatLnSpc="1">
            <a:prstTxWarp prst="textNoShape">
              <a:avLst/>
            </a:prstTxWarp>
          </a:bodyPr>
          <a:lstStyle>
            <a:lvl1pPr>
              <a:defRPr sz="1500"/>
            </a:lvl1pPr>
          </a:lstStyle>
          <a:p>
            <a:pPr>
              <a:defRPr/>
            </a:pPr>
            <a:endParaRPr lang="en-US" altLang="zh-CN"/>
          </a:p>
        </p:txBody>
      </p:sp>
      <p:sp>
        <p:nvSpPr>
          <p:cNvPr id="10" name="Rectangle 5"/>
          <p:cNvSpPr>
            <a:spLocks noGrp="1" noChangeArrowheads="1"/>
          </p:cNvSpPr>
          <p:nvPr>
            <p:ph type="ftr" sz="quarter" idx="3"/>
          </p:nvPr>
        </p:nvSpPr>
        <p:spPr bwMode="auto">
          <a:xfrm>
            <a:off x="3384550" y="6400800"/>
            <a:ext cx="3136900" cy="320675"/>
          </a:xfrm>
          <a:prstGeom prst="rect">
            <a:avLst/>
          </a:prstGeom>
          <a:ln>
            <a:miter lim="800000"/>
            <a:headEnd/>
            <a:tailEnd/>
          </a:ln>
        </p:spPr>
        <p:txBody>
          <a:bodyPr vert="horz" wrap="square" lIns="95747" tIns="47873" rIns="95747" bIns="47873" numCol="1" anchor="t" anchorCtr="0" compatLnSpc="1">
            <a:prstTxWarp prst="textNoShape">
              <a:avLst/>
            </a:prstTxWarp>
          </a:bodyPr>
          <a:lstStyle>
            <a:lvl1pPr algn="ctr">
              <a:defRPr sz="1500"/>
            </a:lvl1pPr>
          </a:lstStyle>
          <a:p>
            <a:pPr>
              <a:defRPr/>
            </a:pPr>
            <a:endParaRPr lang="en-US" altLang="zh-CN"/>
          </a:p>
        </p:txBody>
      </p:sp>
      <p:sp>
        <p:nvSpPr>
          <p:cNvPr id="11" name="Rectangle 6"/>
          <p:cNvSpPr>
            <a:spLocks noGrp="1" noChangeArrowheads="1"/>
          </p:cNvSpPr>
          <p:nvPr>
            <p:ph type="sldNum" sz="quarter" idx="4"/>
          </p:nvPr>
        </p:nvSpPr>
        <p:spPr bwMode="auto">
          <a:xfrm>
            <a:off x="7099300" y="6400800"/>
            <a:ext cx="2311400" cy="320675"/>
          </a:xfrm>
          <a:prstGeom prst="rect">
            <a:avLst/>
          </a:prstGeom>
          <a:ln>
            <a:miter lim="800000"/>
            <a:headEnd/>
            <a:tailEnd/>
          </a:ln>
        </p:spPr>
        <p:txBody>
          <a:bodyPr vert="horz" wrap="square" lIns="95747" tIns="47873" rIns="95747" bIns="47873" numCol="1" anchor="t" anchorCtr="0" compatLnSpc="1">
            <a:prstTxWarp prst="textNoShape">
              <a:avLst/>
            </a:prstTxWarp>
          </a:bodyPr>
          <a:lstStyle>
            <a:lvl1pPr algn="r">
              <a:defRPr sz="1500"/>
            </a:lvl1pPr>
          </a:lstStyle>
          <a:p>
            <a:pPr>
              <a:defRPr/>
            </a:pPr>
            <a:fld id="{1956AD14-2E49-443E-B249-0BD7D4B67233}" type="slidenum">
              <a:rPr lang="en-US" altLang="zh-CN"/>
              <a:pPr>
                <a:defRPr/>
              </a:pPr>
              <a:t>‹#›</a:t>
            </a:fld>
            <a:endParaRPr lang="en-US" altLang="zh-CN"/>
          </a:p>
        </p:txBody>
      </p:sp>
      <p:pic>
        <p:nvPicPr>
          <p:cNvPr id="64521" name="图片 6" descr="图片2-1.JPG"/>
          <p:cNvPicPr>
            <a:picLocks noChangeAspect="1"/>
          </p:cNvPicPr>
          <p:nvPr userDrawn="1"/>
        </p:nvPicPr>
        <p:blipFill>
          <a:blip r:embed="rId13" cstate="print"/>
          <a:srcRect b="323"/>
          <a:stretch>
            <a:fillRect/>
          </a:stretch>
        </p:blipFill>
        <p:spPr bwMode="auto">
          <a:xfrm>
            <a:off x="1588" y="0"/>
            <a:ext cx="9901237" cy="6834188"/>
          </a:xfrm>
          <a:prstGeom prst="rect">
            <a:avLst/>
          </a:prstGeom>
          <a:noFill/>
          <a:ln w="9525">
            <a:noFill/>
            <a:miter lim="800000"/>
            <a:headEnd/>
            <a:tailEnd/>
          </a:ln>
        </p:spPr>
      </p:pic>
      <p:pic>
        <p:nvPicPr>
          <p:cNvPr id="64522" name="图片 7" descr="图片2-1.JPG"/>
          <p:cNvPicPr>
            <a:picLocks noChangeAspect="1"/>
          </p:cNvPicPr>
          <p:nvPr userDrawn="1"/>
        </p:nvPicPr>
        <p:blipFill>
          <a:blip r:embed="rId13" cstate="print"/>
          <a:srcRect b="323"/>
          <a:stretch>
            <a:fillRect/>
          </a:stretch>
        </p:blipFill>
        <p:spPr bwMode="auto">
          <a:xfrm>
            <a:off x="1588" y="0"/>
            <a:ext cx="9902825" cy="683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hdr="0" ftr="0" dt="0"/>
  <p:txStyles>
    <p:titleStyle>
      <a:lvl1pPr algn="l" defTabSz="955675" rtl="0" eaLnBrk="0" fontAlgn="base" hangingPunct="0">
        <a:spcBef>
          <a:spcPct val="0"/>
        </a:spcBef>
        <a:spcAft>
          <a:spcPct val="0"/>
        </a:spcAft>
        <a:defRPr sz="2400" b="1">
          <a:solidFill>
            <a:schemeClr val="tx2"/>
          </a:solidFill>
          <a:latin typeface="+mj-lt"/>
          <a:ea typeface="+mj-ea"/>
          <a:cs typeface="+mj-cs"/>
        </a:defRPr>
      </a:lvl1pPr>
      <a:lvl2pPr algn="l" defTabSz="955675" rtl="0" eaLnBrk="0" fontAlgn="base" hangingPunct="0">
        <a:spcBef>
          <a:spcPct val="0"/>
        </a:spcBef>
        <a:spcAft>
          <a:spcPct val="0"/>
        </a:spcAft>
        <a:defRPr sz="2400" b="1">
          <a:solidFill>
            <a:schemeClr val="tx2"/>
          </a:solidFill>
          <a:latin typeface="Arial" charset="0"/>
          <a:ea typeface="宋体" pitchFamily="2" charset="-122"/>
        </a:defRPr>
      </a:lvl2pPr>
      <a:lvl3pPr algn="l" defTabSz="955675" rtl="0" eaLnBrk="0" fontAlgn="base" hangingPunct="0">
        <a:spcBef>
          <a:spcPct val="0"/>
        </a:spcBef>
        <a:spcAft>
          <a:spcPct val="0"/>
        </a:spcAft>
        <a:defRPr sz="2400" b="1">
          <a:solidFill>
            <a:schemeClr val="tx2"/>
          </a:solidFill>
          <a:latin typeface="Arial" charset="0"/>
          <a:ea typeface="宋体" pitchFamily="2" charset="-122"/>
        </a:defRPr>
      </a:lvl3pPr>
      <a:lvl4pPr algn="l" defTabSz="955675" rtl="0" eaLnBrk="0" fontAlgn="base" hangingPunct="0">
        <a:spcBef>
          <a:spcPct val="0"/>
        </a:spcBef>
        <a:spcAft>
          <a:spcPct val="0"/>
        </a:spcAft>
        <a:defRPr sz="2400" b="1">
          <a:solidFill>
            <a:schemeClr val="tx2"/>
          </a:solidFill>
          <a:latin typeface="Arial" charset="0"/>
          <a:ea typeface="宋体" pitchFamily="2" charset="-122"/>
        </a:defRPr>
      </a:lvl4pPr>
      <a:lvl5pPr algn="l" defTabSz="955675" rtl="0" eaLnBrk="0" fontAlgn="base" hangingPunct="0">
        <a:spcBef>
          <a:spcPct val="0"/>
        </a:spcBef>
        <a:spcAft>
          <a:spcPct val="0"/>
        </a:spcAft>
        <a:defRPr sz="2400" b="1">
          <a:solidFill>
            <a:schemeClr val="tx2"/>
          </a:solidFill>
          <a:latin typeface="Arial" charset="0"/>
          <a:ea typeface="宋体" pitchFamily="2" charset="-122"/>
        </a:defRPr>
      </a:lvl5pPr>
      <a:lvl6pPr marL="457200" algn="l" defTabSz="955675" rtl="0" eaLnBrk="0" fontAlgn="base" hangingPunct="0">
        <a:spcBef>
          <a:spcPct val="0"/>
        </a:spcBef>
        <a:spcAft>
          <a:spcPct val="0"/>
        </a:spcAft>
        <a:defRPr sz="2400" b="1">
          <a:solidFill>
            <a:schemeClr val="tx2"/>
          </a:solidFill>
          <a:latin typeface="Arial" charset="0"/>
          <a:ea typeface="宋体" pitchFamily="2" charset="-122"/>
        </a:defRPr>
      </a:lvl6pPr>
      <a:lvl7pPr marL="914400" algn="l" defTabSz="955675" rtl="0" eaLnBrk="0" fontAlgn="base" hangingPunct="0">
        <a:spcBef>
          <a:spcPct val="0"/>
        </a:spcBef>
        <a:spcAft>
          <a:spcPct val="0"/>
        </a:spcAft>
        <a:defRPr sz="2400" b="1">
          <a:solidFill>
            <a:schemeClr val="tx2"/>
          </a:solidFill>
          <a:latin typeface="Arial" charset="0"/>
          <a:ea typeface="宋体" pitchFamily="2" charset="-122"/>
        </a:defRPr>
      </a:lvl7pPr>
      <a:lvl8pPr marL="1371600" algn="l" defTabSz="955675" rtl="0" eaLnBrk="0" fontAlgn="base" hangingPunct="0">
        <a:spcBef>
          <a:spcPct val="0"/>
        </a:spcBef>
        <a:spcAft>
          <a:spcPct val="0"/>
        </a:spcAft>
        <a:defRPr sz="2400" b="1">
          <a:solidFill>
            <a:schemeClr val="tx2"/>
          </a:solidFill>
          <a:latin typeface="Arial" charset="0"/>
          <a:ea typeface="宋体" pitchFamily="2" charset="-122"/>
        </a:defRPr>
      </a:lvl8pPr>
      <a:lvl9pPr marL="1828800" algn="l" defTabSz="955675" rtl="0" eaLnBrk="0" fontAlgn="base" hangingPunct="0">
        <a:spcBef>
          <a:spcPct val="0"/>
        </a:spcBef>
        <a:spcAft>
          <a:spcPct val="0"/>
        </a:spcAft>
        <a:defRPr sz="2400" b="1">
          <a:solidFill>
            <a:schemeClr val="tx2"/>
          </a:solidFill>
          <a:latin typeface="Arial" charset="0"/>
          <a:ea typeface="宋体" pitchFamily="2" charset="-122"/>
        </a:defRPr>
      </a:lvl9pPr>
    </p:titleStyle>
    <p:bodyStyle>
      <a:lvl1pPr marL="358775" indent="-358775" algn="l" defTabSz="955675" rtl="0" eaLnBrk="0" fontAlgn="base" hangingPunct="0">
        <a:spcBef>
          <a:spcPct val="20000"/>
        </a:spcBef>
        <a:spcAft>
          <a:spcPct val="0"/>
        </a:spcAft>
        <a:buChar char="•"/>
        <a:defRPr sz="2000" b="1">
          <a:solidFill>
            <a:schemeClr val="tx1"/>
          </a:solidFill>
          <a:latin typeface="+mn-lt"/>
          <a:ea typeface="+mn-ea"/>
          <a:cs typeface="+mn-cs"/>
        </a:defRPr>
      </a:lvl1pPr>
      <a:lvl2pPr marL="777875" indent="-298450" algn="l" defTabSz="955675" rtl="0" eaLnBrk="0" fontAlgn="base" hangingPunct="0">
        <a:spcBef>
          <a:spcPct val="20000"/>
        </a:spcBef>
        <a:spcAft>
          <a:spcPct val="0"/>
        </a:spcAft>
        <a:buChar char="–"/>
        <a:defRPr sz="2000">
          <a:solidFill>
            <a:schemeClr val="tx1"/>
          </a:solidFill>
          <a:latin typeface="+mn-lt"/>
          <a:ea typeface="+mn-ea"/>
        </a:defRPr>
      </a:lvl2pPr>
      <a:lvl3pPr marL="1196975" indent="-239713" algn="l" defTabSz="955675" rtl="0" eaLnBrk="0" fontAlgn="base" hangingPunct="0">
        <a:spcBef>
          <a:spcPct val="20000"/>
        </a:spcBef>
        <a:spcAft>
          <a:spcPct val="0"/>
        </a:spcAft>
        <a:buChar char="•"/>
        <a:defRPr sz="2400">
          <a:solidFill>
            <a:schemeClr val="tx1"/>
          </a:solidFill>
          <a:latin typeface="+mn-lt"/>
          <a:ea typeface="+mn-ea"/>
        </a:defRPr>
      </a:lvl3pPr>
      <a:lvl4pPr marL="1676400" indent="-239713" algn="l" defTabSz="955675" rtl="0" eaLnBrk="0" fontAlgn="base" hangingPunct="0">
        <a:spcBef>
          <a:spcPct val="20000"/>
        </a:spcBef>
        <a:spcAft>
          <a:spcPct val="0"/>
        </a:spcAft>
        <a:buChar char="–"/>
        <a:defRPr sz="1600">
          <a:solidFill>
            <a:schemeClr val="tx1"/>
          </a:solidFill>
          <a:latin typeface="+mn-lt"/>
          <a:ea typeface="+mn-ea"/>
        </a:defRPr>
      </a:lvl4pPr>
      <a:lvl5pPr marL="2154238" indent="-238125" algn="l" defTabSz="955675" rtl="0" eaLnBrk="0" fontAlgn="base" hangingPunct="0">
        <a:spcBef>
          <a:spcPct val="20000"/>
        </a:spcBef>
        <a:spcAft>
          <a:spcPct val="0"/>
        </a:spcAft>
        <a:buChar char="»"/>
        <a:defRPr sz="1400">
          <a:solidFill>
            <a:schemeClr val="tx1"/>
          </a:solidFill>
          <a:latin typeface="+mn-lt"/>
          <a:ea typeface="+mn-ea"/>
        </a:defRPr>
      </a:lvl5pPr>
      <a:lvl6pPr marL="2611438" indent="-238125" algn="l" defTabSz="955675" rtl="0" eaLnBrk="0" fontAlgn="base" hangingPunct="0">
        <a:spcBef>
          <a:spcPct val="20000"/>
        </a:spcBef>
        <a:spcAft>
          <a:spcPct val="0"/>
        </a:spcAft>
        <a:buChar char="»"/>
        <a:defRPr sz="1400">
          <a:solidFill>
            <a:schemeClr val="tx1"/>
          </a:solidFill>
          <a:latin typeface="+mn-lt"/>
          <a:ea typeface="+mn-ea"/>
        </a:defRPr>
      </a:lvl6pPr>
      <a:lvl7pPr marL="3068638" indent="-238125" algn="l" defTabSz="955675" rtl="0" eaLnBrk="0" fontAlgn="base" hangingPunct="0">
        <a:spcBef>
          <a:spcPct val="20000"/>
        </a:spcBef>
        <a:spcAft>
          <a:spcPct val="0"/>
        </a:spcAft>
        <a:buChar char="»"/>
        <a:defRPr sz="1400">
          <a:solidFill>
            <a:schemeClr val="tx1"/>
          </a:solidFill>
          <a:latin typeface="+mn-lt"/>
          <a:ea typeface="+mn-ea"/>
        </a:defRPr>
      </a:lvl7pPr>
      <a:lvl8pPr marL="3525838" indent="-238125" algn="l" defTabSz="955675" rtl="0" eaLnBrk="0" fontAlgn="base" hangingPunct="0">
        <a:spcBef>
          <a:spcPct val="20000"/>
        </a:spcBef>
        <a:spcAft>
          <a:spcPct val="0"/>
        </a:spcAft>
        <a:buChar char="»"/>
        <a:defRPr sz="1400">
          <a:solidFill>
            <a:schemeClr val="tx1"/>
          </a:solidFill>
          <a:latin typeface="+mn-lt"/>
          <a:ea typeface="+mn-ea"/>
        </a:defRPr>
      </a:lvl8pPr>
      <a:lvl9pPr marL="3983038" indent="-238125" algn="l" defTabSz="955675" rtl="0" eaLnBrk="0" fontAlgn="base" hangingPunct="0">
        <a:spcBef>
          <a:spcPct val="20000"/>
        </a:spcBef>
        <a:spcAft>
          <a:spcPct val="0"/>
        </a:spcAft>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image.baidu.com/i?ct=503316480&amp;z=0&amp;tn=baiduimagedetail&amp;word=%BE%AF%BB%D5%CD%BC%C6%AC&amp;in=30336&amp;cl=2&amp;lm=-1&amp;pn=5&amp;rn=1&amp;di=52034803968&amp;ln=2000&amp;fr=ala0&amp;fmq=&amp;ic=&amp;s=&amp;se=&amp;sme=0&amp;tab=&amp;width=&amp;height=&amp;face=&amp;is=&amp;istype=2"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video" Target="file:///D:\Users\husha\Desktop\&#35838;&#20214;&#26356;&#26032;&#26448;&#26009;\&#26032;&#24314;&#25991;&#20214;&#22841;\h0521x4jbt1.m701.mp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vmlDrawing" Target="../drawings/vmlDrawing1.v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8.xml"/><Relationship Id="rId4" Type="http://schemas.openxmlformats.org/officeDocument/2006/relationships/image" Target="../media/image53.jpeg"/></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8.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29028;&#27668;&#29942;&#30528;&#28779;&#24590;&#20040;&#21150;&#65311;&#36229;&#28129;&#23450;&#31034;&#33539;&#28781;&#28779;.mp4"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video" Target="file:///D:\Users\husha\Desktop\&#35838;&#20214;&#26356;&#26032;&#26448;&#26009;\&#26032;&#24314;&#25991;&#20214;&#22841;\&#27833;&#38149;&#36215;&#28779;&#21487;&#29992;&#38149;&#30422;&#28781;&#28779;&#26159;&#30495;&#30340;&#21527;&#65311;.mp4"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video" Target="file:///D:\Users\husha\Desktop\&#35838;&#20214;&#26356;&#26032;&#26448;&#26009;\&#26032;&#24314;&#25991;&#20214;&#22841;\&#39640;&#23618;&#24314;&#31569;&#28779;&#28798;&#35686;&#31034;&#29255;.mp4"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video" Target="file:///D:\Users\husha\Desktop\&#35838;&#20214;&#26356;&#26032;&#26448;&#26009;\&#28040;&#38450;&#20844;&#30410;&#24191;&#21578;&#65306;&#24178;&#31881;&#28781;&#28779;&#22120;&#24590;&#20040;&#20351;&#29992;_&#26631;&#28165;.mp4"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video" Target="file:///D:\Users\husha\Desktop\&#35838;&#20214;&#26356;&#26032;&#26448;&#26009;\&#28040;&#38450;&#20844;&#30410;&#24191;&#21578;&#65306;&#24178;&#31881;&#28781;&#28779;&#22120;&#24590;&#20040;&#20351;&#29992;_&#26631;&#28165;.mp4" TargetMode="External"/><Relationship Id="rId5" Type="http://schemas.openxmlformats.org/officeDocument/2006/relationships/image" Target="../media/image28.png"/><Relationship Id="rId4" Type="http://schemas.openxmlformats.org/officeDocument/2006/relationships/image" Target="../media/image68.jpeg"/></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1.jpeg"/></Relationships>
</file>

<file path=ppt/slides/_rels/slide8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73.jpeg"/><Relationship Id="rId4" Type="http://schemas.openxmlformats.org/officeDocument/2006/relationships/hyperlink" Target="http://image.baidu.com/i?ct=503316480&amp;z=&amp;tn=baiduimagedetail&amp;word=%BB%F0%BE%AF%B5%E7%BB%B0&amp;in=11532&amp;cl=2&amp;lm=-1&amp;pn=0&amp;rn=1&amp;di=57215759085&amp;ln=2000&amp;fr=&amp;fmq=&amp;ic=0&amp;s=0&amp;se=1&amp;sme=0&amp;tab=&amp;width=&amp;height=&amp;face=0&amp;is=&amp;istype=2"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 Id="rId5" Type="http://schemas.openxmlformats.org/officeDocument/2006/relationships/image" Target="../media/image6.jpeg"/><Relationship Id="rId4" Type="http://schemas.openxmlformats.org/officeDocument/2006/relationships/hyperlink" Target="http://image.baidu.com/i?ct=503316480&amp;z=&amp;tn=baiduimagedetail&amp;word=%D6%D0%BB%AA%C8%CB%C3%F1%B9%B2%BA%CD%B9%FA%CF%FB%B7%C0%B7%A8&amp;in=7446&amp;cl=2&amp;lm=-1&amp;pn=34&amp;rn=1&amp;di=10777913670&amp;ln=2000&amp;fr=&amp;fmq=&amp;ic=&amp;s=&amp;se=&amp;sme=0&amp;tab=&amp;width=&amp;height=&amp;face=&amp;is=&amp;istype="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hyperlink" Target="http://comment.news.163.com/news3_bbs/7QIFTQS800014JB6.html" TargetMode="External"/><Relationship Id="rId2" Type="http://schemas.openxmlformats.org/officeDocument/2006/relationships/hyperlink" Target="http://henan.people.com.cn/news/2012/02/18/596859.html" TargetMode="External"/><Relationship Id="rId1" Type="http://schemas.openxmlformats.org/officeDocument/2006/relationships/slideLayout" Target="../slideLayouts/slideLayout3.xml"/><Relationship Id="rId4" Type="http://schemas.openxmlformats.org/officeDocument/2006/relationships/hyperlink" Target="http://help.3g.163.com/"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image.baidu.com/i?ct=503316480&amp;z=&amp;tn=baiduimagedetail&amp;word=%B7%C0%B7%B6%CA%A4%D3%DA%BE%C8%D4%D6&amp;in=277&amp;cl=2&amp;lm=-1&amp;pn=56&amp;rn=1&amp;di=7077418155&amp;ln=1852&amp;fr=&amp;fmq=&amp;ic=0&amp;s=0&amp;se=1&amp;sme=0&amp;tab=&amp;width=&amp;height=&amp;face=0&amp;is=&amp;istype=2"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8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3"/>
          <p:cNvSpPr txBox="1">
            <a:spLocks noChangeArrowheads="1"/>
          </p:cNvSpPr>
          <p:nvPr/>
        </p:nvSpPr>
        <p:spPr bwMode="auto">
          <a:xfrm>
            <a:off x="1054100" y="3429000"/>
            <a:ext cx="7797800" cy="1277273"/>
          </a:xfrm>
          <a:prstGeom prst="rect">
            <a:avLst/>
          </a:prstGeom>
          <a:noFill/>
          <a:ln w="9525">
            <a:noFill/>
            <a:miter lim="800000"/>
            <a:headEnd/>
            <a:tailEnd/>
          </a:ln>
        </p:spPr>
        <p:txBody>
          <a:bodyPr lIns="0" tIns="0" rIns="0" bIns="0">
            <a:spAutoFit/>
          </a:bodyPr>
          <a:lstStyle/>
          <a:p>
            <a:pPr algn="ctr">
              <a:spcBef>
                <a:spcPct val="50000"/>
              </a:spcBef>
            </a:pPr>
            <a:r>
              <a:rPr lang="zh-CN" altLang="en-US" sz="2600" dirty="0">
                <a:latin typeface="黑体" pitchFamily="2" charset="-122"/>
                <a:ea typeface="黑体" pitchFamily="2" charset="-122"/>
              </a:rPr>
              <a:t>宇通客车</a:t>
            </a:r>
            <a:r>
              <a:rPr lang="en-US" altLang="zh-CN" sz="2600" dirty="0" smtClean="0">
                <a:latin typeface="黑体" pitchFamily="2" charset="-122"/>
                <a:ea typeface="黑体" pitchFamily="2" charset="-122"/>
              </a:rPr>
              <a:t>2017</a:t>
            </a:r>
            <a:r>
              <a:rPr lang="zh-CN" altLang="en-US" sz="2600" dirty="0" smtClean="0">
                <a:latin typeface="黑体" pitchFamily="2" charset="-122"/>
                <a:ea typeface="黑体" pitchFamily="2" charset="-122"/>
              </a:rPr>
              <a:t>年</a:t>
            </a:r>
            <a:r>
              <a:rPr lang="zh-CN" altLang="en-US" sz="2600" dirty="0">
                <a:latin typeface="黑体" pitchFamily="2" charset="-122"/>
                <a:ea typeface="黑体" pitchFamily="2" charset="-122"/>
              </a:rPr>
              <a:t>新员工治安消防常识</a:t>
            </a:r>
          </a:p>
          <a:p>
            <a:pPr algn="ctr">
              <a:spcBef>
                <a:spcPct val="50000"/>
              </a:spcBef>
            </a:pPr>
            <a:endParaRPr lang="zh-CN" altLang="en-US" dirty="0">
              <a:latin typeface="黑体" pitchFamily="2" charset="-122"/>
              <a:ea typeface="黑体" pitchFamily="2" charset="-122"/>
            </a:endParaRPr>
          </a:p>
          <a:p>
            <a:pPr algn="ctr">
              <a:spcBef>
                <a:spcPct val="50000"/>
              </a:spcBef>
            </a:pPr>
            <a:r>
              <a:rPr lang="en-US" altLang="zh-CN" dirty="0" smtClean="0">
                <a:latin typeface="黑体" pitchFamily="2" charset="-122"/>
                <a:ea typeface="黑体" pitchFamily="2" charset="-122"/>
              </a:rPr>
              <a:t>2017</a:t>
            </a:r>
            <a:r>
              <a:rPr lang="zh-CN" altLang="en-US" dirty="0" smtClean="0">
                <a:latin typeface="黑体" pitchFamily="2" charset="-122"/>
                <a:ea typeface="黑体" pitchFamily="2" charset="-122"/>
              </a:rPr>
              <a:t>年</a:t>
            </a:r>
            <a:r>
              <a:rPr lang="en-US" altLang="zh-CN" dirty="0" smtClean="0">
                <a:latin typeface="黑体" pitchFamily="2" charset="-122"/>
                <a:ea typeface="黑体" pitchFamily="2" charset="-122"/>
              </a:rPr>
              <a:t>6</a:t>
            </a:r>
            <a:r>
              <a:rPr lang="zh-CN" altLang="en-US" dirty="0" smtClean="0">
                <a:latin typeface="黑体" pitchFamily="2" charset="-122"/>
                <a:ea typeface="黑体" pitchFamily="2" charset="-122"/>
              </a:rPr>
              <a:t>月</a:t>
            </a:r>
            <a:endParaRPr lang="zh-CN" altLang="en-US" dirty="0">
              <a:latin typeface="黑体" pitchFamily="2" charset="-122"/>
              <a:ea typeface="黑体" pitchFamily="2" charset="-122"/>
            </a:endParaRPr>
          </a:p>
        </p:txBody>
      </p:sp>
      <p:graphicFrame>
        <p:nvGraphicFramePr>
          <p:cNvPr id="110620" name="Group 28"/>
          <p:cNvGraphicFramePr>
            <a:graphicFrameLocks noGrp="1"/>
          </p:cNvGraphicFramePr>
          <p:nvPr/>
        </p:nvGraphicFramePr>
        <p:xfrm>
          <a:off x="1225550" y="5027613"/>
          <a:ext cx="7526338" cy="1449388"/>
        </p:xfrm>
        <a:graphic>
          <a:graphicData uri="http://schemas.openxmlformats.org/drawingml/2006/table">
            <a:tbl>
              <a:tblPr/>
              <a:tblGrid>
                <a:gridCol w="1003300"/>
                <a:gridCol w="2408238"/>
                <a:gridCol w="1004887"/>
                <a:gridCol w="3109913"/>
              </a:tblGrid>
              <a:tr h="458788">
                <a:tc>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dirty="0" smtClean="0">
                          <a:ln>
                            <a:noFill/>
                          </a:ln>
                          <a:solidFill>
                            <a:srgbClr val="000000"/>
                          </a:solidFill>
                          <a:effectLst/>
                          <a:latin typeface="Arial" charset="0"/>
                          <a:ea typeface="宋体" pitchFamily="2" charset="-122"/>
                        </a:rPr>
                        <a:t>信息分类：</a:t>
                      </a:r>
                    </a:p>
                  </a:txBody>
                  <a:tcPr marL="34752" marR="34752" marT="32652" marB="3265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CAAC0"/>
                    </a:solidFill>
                  </a:tcPr>
                </a:tc>
                <a:tc>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smtClean="0">
                          <a:ln>
                            <a:noFill/>
                          </a:ln>
                          <a:solidFill>
                            <a:srgbClr val="000000"/>
                          </a:solidFill>
                          <a:effectLst/>
                          <a:latin typeface="Arial" charset="0"/>
                          <a:ea typeface="宋体" pitchFamily="2" charset="-122"/>
                        </a:rPr>
                        <a:t>培训课件</a:t>
                      </a:r>
                    </a:p>
                  </a:txBody>
                  <a:tcPr marL="34752" marR="34752" marT="32652" marB="3265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smtClean="0">
                          <a:ln>
                            <a:noFill/>
                          </a:ln>
                          <a:solidFill>
                            <a:srgbClr val="000000"/>
                          </a:solidFill>
                          <a:effectLst/>
                          <a:latin typeface="Arial" charset="0"/>
                          <a:ea typeface="宋体" pitchFamily="2" charset="-122"/>
                        </a:rPr>
                        <a:t>保密等级：</a:t>
                      </a:r>
                    </a:p>
                  </a:txBody>
                  <a:tcPr marL="34752" marR="34752" marT="32652" marB="3265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CAAC0"/>
                    </a:solidFill>
                  </a:tcPr>
                </a:tc>
                <a:tc>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smtClean="0">
                          <a:ln>
                            <a:noFill/>
                          </a:ln>
                          <a:solidFill>
                            <a:srgbClr val="000000"/>
                          </a:solidFill>
                          <a:effectLst/>
                          <a:latin typeface="Arial" charset="0"/>
                          <a:ea typeface="宋体" pitchFamily="2" charset="-122"/>
                        </a:rPr>
                        <a:t>内部公开</a:t>
                      </a:r>
                    </a:p>
                  </a:txBody>
                  <a:tcPr marL="34752" marR="34752" marT="32652" marB="3265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smtClean="0">
                          <a:ln>
                            <a:noFill/>
                          </a:ln>
                          <a:solidFill>
                            <a:srgbClr val="000000"/>
                          </a:solidFill>
                          <a:effectLst/>
                          <a:latin typeface="Arial" charset="0"/>
                          <a:ea typeface="宋体" pitchFamily="2" charset="-122"/>
                        </a:rPr>
                        <a:t>编制部门：</a:t>
                      </a:r>
                    </a:p>
                  </a:txBody>
                  <a:tcPr marL="34752" marR="34752" marT="32652" marB="3265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CAAC0"/>
                    </a:solidFill>
                  </a:tcPr>
                </a:tc>
                <a:tc>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smtClean="0">
                          <a:ln>
                            <a:noFill/>
                          </a:ln>
                          <a:solidFill>
                            <a:srgbClr val="000000"/>
                          </a:solidFill>
                          <a:effectLst/>
                          <a:latin typeface="Arial" charset="0"/>
                          <a:ea typeface="宋体" pitchFamily="2" charset="-122"/>
                        </a:rPr>
                        <a:t>司法保卫处</a:t>
                      </a:r>
                    </a:p>
                  </a:txBody>
                  <a:tcPr marL="34752" marR="34752" marT="32652" marB="3265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smtClean="0">
                          <a:ln>
                            <a:noFill/>
                          </a:ln>
                          <a:solidFill>
                            <a:srgbClr val="000000"/>
                          </a:solidFill>
                          <a:effectLst/>
                          <a:latin typeface="Arial" charset="0"/>
                          <a:ea typeface="宋体" pitchFamily="2" charset="-122"/>
                        </a:rPr>
                        <a:t>制作人：</a:t>
                      </a:r>
                    </a:p>
                  </a:txBody>
                  <a:tcPr marL="34752" marR="34752" marT="32652" marB="3265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CAAC0"/>
                    </a:solidFill>
                  </a:tcPr>
                </a:tc>
                <a:tc>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dirty="0" smtClean="0">
                          <a:ln>
                            <a:noFill/>
                          </a:ln>
                          <a:solidFill>
                            <a:srgbClr val="000000"/>
                          </a:solidFill>
                          <a:effectLst/>
                          <a:latin typeface="Arial" charset="0"/>
                          <a:ea typeface="宋体" pitchFamily="2" charset="-122"/>
                        </a:rPr>
                        <a:t>赵文武</a:t>
                      </a:r>
                    </a:p>
                  </a:txBody>
                  <a:tcPr marL="34752" marR="34752" marT="32652" marB="3265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smtClean="0">
                          <a:ln>
                            <a:noFill/>
                          </a:ln>
                          <a:solidFill>
                            <a:srgbClr val="000000"/>
                          </a:solidFill>
                          <a:effectLst/>
                          <a:latin typeface="Arial" charset="0"/>
                          <a:ea typeface="宋体" pitchFamily="2" charset="-122"/>
                        </a:rPr>
                        <a:t>审核人：</a:t>
                      </a:r>
                    </a:p>
                  </a:txBody>
                  <a:tcPr marL="34752" marR="34752" marT="32652" marB="3265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CAAC0"/>
                    </a:solidFill>
                  </a:tcPr>
                </a:tc>
                <a:tc>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dirty="0" smtClean="0">
                          <a:ln>
                            <a:noFill/>
                          </a:ln>
                          <a:solidFill>
                            <a:srgbClr val="000000"/>
                          </a:solidFill>
                          <a:effectLst/>
                          <a:latin typeface="Arial" charset="0"/>
                          <a:ea typeface="宋体" pitchFamily="2" charset="-122"/>
                        </a:rPr>
                        <a:t>申胜</a:t>
                      </a:r>
                    </a:p>
                  </a:txBody>
                  <a:tcPr marL="34752" marR="34752" marT="32652" marB="3265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5000"/>
                        </a:lnSpc>
                        <a:spcBef>
                          <a:spcPct val="0"/>
                        </a:spcBef>
                        <a:spcAft>
                          <a:spcPct val="0"/>
                        </a:spcAft>
                        <a:buClrTx/>
                        <a:buSzTx/>
                        <a:buFontTx/>
                        <a:buNone/>
                        <a:tabLst/>
                      </a:pPr>
                      <a:endParaRPr kumimoji="1" lang="zh-CN" altLang="en-US" sz="1200" b="1" i="0" u="none" strike="noStrike" cap="none" normalizeH="0" baseline="0" smtClean="0">
                        <a:ln>
                          <a:noFill/>
                        </a:ln>
                        <a:solidFill>
                          <a:srgbClr val="000000"/>
                        </a:solidFill>
                        <a:effectLst/>
                        <a:latin typeface="Arial" charset="0"/>
                        <a:ea typeface="宋体" pitchFamily="2" charset="-122"/>
                      </a:endParaRPr>
                    </a:p>
                  </a:txBody>
                  <a:tcPr marL="34752" marR="34752" marT="32652" marB="3265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CAAC0"/>
                    </a:solidFill>
                  </a:tcPr>
                </a:tc>
                <a:tc>
                  <a:txBody>
                    <a:bodyPr/>
                    <a:lstStyle/>
                    <a:p>
                      <a:pPr marL="0" marR="0" lvl="0" indent="0" algn="l" defTabSz="914400" rtl="0" eaLnBrk="0" fontAlgn="base" latinLnBrk="0" hangingPunct="0">
                        <a:lnSpc>
                          <a:spcPct val="125000"/>
                        </a:lnSpc>
                        <a:spcBef>
                          <a:spcPct val="0"/>
                        </a:spcBef>
                        <a:spcAft>
                          <a:spcPct val="0"/>
                        </a:spcAft>
                        <a:buClrTx/>
                        <a:buSzTx/>
                        <a:buFontTx/>
                        <a:buNone/>
                        <a:tabLst/>
                      </a:pPr>
                      <a:endParaRPr kumimoji="1" lang="zh-CN" altLang="en-US" sz="1200" b="1" i="0" u="none" strike="noStrike" cap="none" normalizeH="0" baseline="0" smtClean="0">
                        <a:ln>
                          <a:noFill/>
                        </a:ln>
                        <a:solidFill>
                          <a:srgbClr val="000000"/>
                        </a:solidFill>
                        <a:effectLst/>
                        <a:latin typeface="Arial" charset="0"/>
                        <a:ea typeface="宋体" pitchFamily="2" charset="-122"/>
                      </a:endParaRPr>
                    </a:p>
                  </a:txBody>
                  <a:tcPr marL="34752" marR="34752" marT="32652" marB="3265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smtClean="0">
                          <a:ln>
                            <a:noFill/>
                          </a:ln>
                          <a:solidFill>
                            <a:srgbClr val="000000"/>
                          </a:solidFill>
                          <a:effectLst/>
                          <a:latin typeface="Arial" charset="0"/>
                          <a:ea typeface="宋体" pitchFamily="2" charset="-122"/>
                        </a:rPr>
                        <a:t>授权范围：</a:t>
                      </a:r>
                    </a:p>
                  </a:txBody>
                  <a:tcPr marL="34752" marR="34752" marT="32652" marB="3265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CAAC0"/>
                    </a:solidFill>
                  </a:tcPr>
                </a:tc>
                <a:tc gridSpan="3">
                  <a:txBody>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1" lang="zh-CN" altLang="en-US" sz="1200" b="1" i="0" u="none" strike="noStrike" cap="none" normalizeH="0" baseline="0" dirty="0" smtClean="0">
                          <a:ln>
                            <a:noFill/>
                          </a:ln>
                          <a:solidFill>
                            <a:srgbClr val="000000"/>
                          </a:solidFill>
                          <a:effectLst/>
                          <a:latin typeface="Arial" charset="0"/>
                          <a:ea typeface="宋体" pitchFamily="2" charset="-122"/>
                        </a:rPr>
                        <a:t>上市公司</a:t>
                      </a:r>
                      <a:r>
                        <a:rPr kumimoji="1" lang="en-US" altLang="zh-CN" sz="1200" b="1" i="0" u="none" strike="noStrike" cap="none" normalizeH="0" baseline="0" dirty="0" smtClean="0">
                          <a:ln>
                            <a:noFill/>
                          </a:ln>
                          <a:solidFill>
                            <a:srgbClr val="000000"/>
                          </a:solidFill>
                          <a:effectLst/>
                          <a:latin typeface="Arial" charset="0"/>
                          <a:ea typeface="宋体" pitchFamily="2" charset="-122"/>
                        </a:rPr>
                        <a:t>\</a:t>
                      </a:r>
                      <a:r>
                        <a:rPr kumimoji="1" lang="zh-CN" altLang="en-US" sz="1200" b="1" i="0" u="none" strike="noStrike" cap="none" normalizeH="0" baseline="0" dirty="0" smtClean="0">
                          <a:ln>
                            <a:noFill/>
                          </a:ln>
                          <a:solidFill>
                            <a:srgbClr val="000000"/>
                          </a:solidFill>
                          <a:effectLst/>
                          <a:latin typeface="Arial" charset="0"/>
                          <a:ea typeface="宋体" pitchFamily="2" charset="-122"/>
                        </a:rPr>
                        <a:t>集团零部件</a:t>
                      </a:r>
                    </a:p>
                  </a:txBody>
                  <a:tcPr marL="34752" marR="34752" marT="32652" marB="3265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2.  </a:t>
            </a:r>
            <a:r>
              <a:rPr lang="zh-CN" altLang="en-US" sz="1600">
                <a:solidFill>
                  <a:srgbClr val="3333FF"/>
                </a:solidFill>
              </a:rPr>
              <a:t>国家相关法律法规知识</a:t>
            </a:r>
          </a:p>
        </p:txBody>
      </p:sp>
      <p:sp>
        <p:nvSpPr>
          <p:cNvPr id="234499"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F723EC3B-DB84-48A3-B16A-C3668717C342}" type="slidenum">
              <a:rPr lang="en-US" altLang="zh-CN" sz="1500"/>
              <a:pPr algn="r" defTabSz="955675"/>
              <a:t>10</a:t>
            </a:fld>
            <a:endParaRPr lang="en-US" altLang="zh-CN" sz="1500"/>
          </a:p>
        </p:txBody>
      </p:sp>
      <p:sp>
        <p:nvSpPr>
          <p:cNvPr id="234500" name="Text Box 4"/>
          <p:cNvSpPr txBox="1">
            <a:spLocks noChangeArrowheads="1"/>
          </p:cNvSpPr>
          <p:nvPr/>
        </p:nvSpPr>
        <p:spPr bwMode="auto">
          <a:xfrm>
            <a:off x="990600" y="990600"/>
            <a:ext cx="4800600" cy="4778375"/>
          </a:xfrm>
          <a:prstGeom prst="rect">
            <a:avLst/>
          </a:prstGeom>
          <a:noFill/>
          <a:ln w="9525">
            <a:noFill/>
            <a:miter lim="800000"/>
            <a:headEnd/>
            <a:tailEnd/>
          </a:ln>
          <a:effectLst/>
        </p:spPr>
        <p:txBody>
          <a:bodyPr>
            <a:spAutoFit/>
          </a:bodyPr>
          <a:lstStyle/>
          <a:p>
            <a:pPr defTabSz="1017588"/>
            <a:r>
              <a:rPr lang="en-US" altLang="zh-CN" sz="2000" b="1">
                <a:latin typeface="华文仿宋" pitchFamily="2" charset="-122"/>
                <a:ea typeface="华文仿宋" pitchFamily="2" charset="-122"/>
              </a:rPr>
              <a:t>       </a:t>
            </a:r>
          </a:p>
          <a:p>
            <a:pPr defTabSz="1017588"/>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、违法行为</a:t>
            </a:r>
          </a:p>
          <a:p>
            <a:pPr defTabSz="1017588"/>
            <a:r>
              <a:rPr lang="zh-CN" altLang="en-US" sz="2400">
                <a:latin typeface="华文仿宋" pitchFamily="2" charset="-122"/>
                <a:ea typeface="华文仿宋" pitchFamily="2" charset="-122"/>
              </a:rPr>
              <a:t>  </a:t>
            </a:r>
            <a:r>
              <a:rPr lang="zh-CN" altLang="en-US" sz="2400" b="1">
                <a:latin typeface="华文仿宋" pitchFamily="2" charset="-122"/>
                <a:ea typeface="华文仿宋" pitchFamily="2" charset="-122"/>
              </a:rPr>
              <a:t>（</a:t>
            </a:r>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）违反治安管理但尚未构成犯罪的行为。</a:t>
            </a:r>
          </a:p>
          <a:p>
            <a:pPr defTabSz="1017588"/>
            <a:r>
              <a:rPr lang="zh-CN" altLang="en-US" sz="2400" b="1">
                <a:latin typeface="华文仿宋" pitchFamily="2" charset="-122"/>
                <a:ea typeface="华文仿宋" pitchFamily="2" charset="-122"/>
              </a:rPr>
              <a:t>    基本原则：“教育和处罚相结合”</a:t>
            </a:r>
          </a:p>
          <a:p>
            <a:pPr defTabSz="1017588"/>
            <a:r>
              <a:rPr lang="en-US" altLang="zh-CN" sz="2400" b="1">
                <a:latin typeface="华文仿宋" pitchFamily="2" charset="-122"/>
                <a:ea typeface="华文仿宋" pitchFamily="2" charset="-122"/>
              </a:rPr>
              <a:t>  </a:t>
            </a:r>
            <a:r>
              <a:rPr lang="zh-CN" altLang="en-US" sz="2400" b="1">
                <a:latin typeface="华文仿宋" pitchFamily="2" charset="-122"/>
                <a:ea typeface="华文仿宋" pitchFamily="2" charset="-122"/>
              </a:rPr>
              <a:t>（</a:t>
            </a:r>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）触犯刑法</a:t>
            </a:r>
            <a:r>
              <a:rPr lang="en-US" altLang="zh-CN" sz="2400" b="1">
                <a:latin typeface="华文仿宋" pitchFamily="2" charset="-122"/>
                <a:ea typeface="华文仿宋" pitchFamily="2" charset="-122"/>
              </a:rPr>
              <a:t>—</a:t>
            </a:r>
            <a:r>
              <a:rPr lang="zh-CN" altLang="en-US" sz="2400" b="1">
                <a:latin typeface="华文仿宋" pitchFamily="2" charset="-122"/>
                <a:ea typeface="华文仿宋" pitchFamily="2" charset="-122"/>
              </a:rPr>
              <a:t>犯罪</a:t>
            </a:r>
            <a:endParaRPr lang="zh-CN" altLang="en-US" sz="2400">
              <a:latin typeface="华文仿宋" pitchFamily="2" charset="-122"/>
              <a:ea typeface="华文仿宋" pitchFamily="2" charset="-122"/>
            </a:endParaRPr>
          </a:p>
          <a:p>
            <a:pPr defTabSz="1017588"/>
            <a:r>
              <a:rPr lang="zh-CN" altLang="en-US" sz="2000" b="1">
                <a:latin typeface="华文仿宋" pitchFamily="2" charset="-122"/>
                <a:ea typeface="华文仿宋" pitchFamily="2" charset="-122"/>
              </a:rPr>
              <a:t>       </a:t>
            </a:r>
            <a:r>
              <a:rPr lang="zh-CN" altLang="en-US" sz="2400" b="1">
                <a:latin typeface="华文仿宋" pitchFamily="2" charset="-122"/>
                <a:ea typeface="华文仿宋" pitchFamily="2" charset="-122"/>
              </a:rPr>
              <a:t>我国刑法第十三条规定：依照法律应当受刑罚处罚的，都是犯罪，但是情节显著轻微危害不大的，不认为是犯罪。</a:t>
            </a:r>
          </a:p>
          <a:p>
            <a:pPr defTabSz="1017588"/>
            <a:r>
              <a:rPr lang="zh-CN" altLang="en-US" sz="2400" b="1">
                <a:latin typeface="华文仿宋" pitchFamily="2" charset="-122"/>
                <a:ea typeface="华文仿宋" pitchFamily="2" charset="-122"/>
              </a:rPr>
              <a:t>     国家审判机关依法对犯罪分子进行制裁</a:t>
            </a:r>
          </a:p>
        </p:txBody>
      </p:sp>
      <p:pic>
        <p:nvPicPr>
          <p:cNvPr id="234501" name="Picture 5" descr="20080904150925726"/>
          <p:cNvPicPr>
            <a:picLocks noChangeAspect="1" noChangeArrowheads="1"/>
          </p:cNvPicPr>
          <p:nvPr/>
        </p:nvPicPr>
        <p:blipFill>
          <a:blip r:embed="rId2" cstate="print"/>
          <a:srcRect/>
          <a:stretch>
            <a:fillRect/>
          </a:stretch>
        </p:blipFill>
        <p:spPr bwMode="auto">
          <a:xfrm>
            <a:off x="6096000" y="1371600"/>
            <a:ext cx="30480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2.  </a:t>
            </a:r>
            <a:r>
              <a:rPr lang="zh-CN" altLang="en-US" sz="1600">
                <a:solidFill>
                  <a:srgbClr val="3333FF"/>
                </a:solidFill>
              </a:rPr>
              <a:t>国家相关法律法规知识</a:t>
            </a:r>
          </a:p>
        </p:txBody>
      </p:sp>
      <p:sp>
        <p:nvSpPr>
          <p:cNvPr id="235523"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1994CB75-42B4-491B-A641-B914EAD672E5}" type="slidenum">
              <a:rPr lang="en-US" altLang="zh-CN" sz="1500"/>
              <a:pPr algn="r" defTabSz="955675"/>
              <a:t>11</a:t>
            </a:fld>
            <a:endParaRPr lang="en-US" altLang="zh-CN" sz="1500"/>
          </a:p>
        </p:txBody>
      </p:sp>
      <p:sp>
        <p:nvSpPr>
          <p:cNvPr id="235524" name="Text Box 4"/>
          <p:cNvSpPr txBox="1">
            <a:spLocks noChangeArrowheads="1"/>
          </p:cNvSpPr>
          <p:nvPr/>
        </p:nvSpPr>
        <p:spPr bwMode="auto">
          <a:xfrm>
            <a:off x="762000" y="914400"/>
            <a:ext cx="8535988" cy="381000"/>
          </a:xfrm>
          <a:prstGeom prst="rect">
            <a:avLst/>
          </a:prstGeom>
          <a:noFill/>
          <a:ln w="9525">
            <a:noFill/>
            <a:miter lim="800000"/>
            <a:headEnd/>
            <a:tailEnd/>
          </a:ln>
          <a:effectLst/>
        </p:spPr>
        <p:txBody>
          <a:bodyPr>
            <a:spAutoFit/>
          </a:bodyPr>
          <a:lstStyle/>
          <a:p>
            <a:pPr defTabSz="1017588"/>
            <a:endParaRPr lang="zh-CN" altLang="en-US"/>
          </a:p>
        </p:txBody>
      </p:sp>
      <p:sp>
        <p:nvSpPr>
          <p:cNvPr id="235525" name="Text Box 5"/>
          <p:cNvSpPr txBox="1">
            <a:spLocks noChangeArrowheads="1"/>
          </p:cNvSpPr>
          <p:nvPr/>
        </p:nvSpPr>
        <p:spPr bwMode="auto">
          <a:xfrm>
            <a:off x="685800" y="990600"/>
            <a:ext cx="8686800" cy="457200"/>
          </a:xfrm>
          <a:prstGeom prst="rect">
            <a:avLst/>
          </a:prstGeom>
          <a:noFill/>
          <a:ln w="9525">
            <a:noFill/>
            <a:miter lim="800000"/>
            <a:headEnd/>
            <a:tailEnd/>
          </a:ln>
          <a:effectLst/>
        </p:spPr>
        <p:txBody>
          <a:bodyPr>
            <a:spAutoFit/>
          </a:bodyPr>
          <a:lstStyle/>
          <a:p>
            <a:pPr defTabSz="1017588"/>
            <a:r>
              <a:rPr lang="en-US" altLang="zh-CN" sz="2400">
                <a:latin typeface="华文仿宋" pitchFamily="2" charset="-122"/>
                <a:ea typeface="华文仿宋" pitchFamily="2" charset="-122"/>
              </a:rPr>
              <a:t>3</a:t>
            </a:r>
            <a:r>
              <a:rPr lang="zh-CN" altLang="en-US" sz="2400">
                <a:latin typeface="华文仿宋" pitchFamily="2" charset="-122"/>
                <a:ea typeface="华文仿宋" pitchFamily="2" charset="-122"/>
              </a:rPr>
              <a:t>、治安管理处罚与刑事处罚的区别是什么？</a:t>
            </a:r>
            <a:endParaRPr lang="zh-CN" altLang="en-US"/>
          </a:p>
        </p:txBody>
      </p:sp>
      <p:graphicFrame>
        <p:nvGraphicFramePr>
          <p:cNvPr id="235526" name="Group 6"/>
          <p:cNvGraphicFramePr>
            <a:graphicFrameLocks noGrp="1"/>
          </p:cNvGraphicFramePr>
          <p:nvPr/>
        </p:nvGraphicFramePr>
        <p:xfrm>
          <a:off x="990600" y="1828800"/>
          <a:ext cx="7848600" cy="4338003"/>
        </p:xfrm>
        <a:graphic>
          <a:graphicData uri="http://schemas.openxmlformats.org/drawingml/2006/table">
            <a:tbl>
              <a:tblPr/>
              <a:tblGrid>
                <a:gridCol w="1524000"/>
                <a:gridCol w="2971800"/>
                <a:gridCol w="3352800"/>
              </a:tblGrid>
              <a:tr h="457200">
                <a:tc>
                  <a:txBody>
                    <a:bodyPr/>
                    <a:lstStyle/>
                    <a:p>
                      <a:pPr marL="0" marR="0" lvl="0" indent="0" algn="ctr"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对比项目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55675"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华文仿宋" pitchFamily="2" charset="-122"/>
                        </a:rPr>
                        <a:t>《</a:t>
                      </a:r>
                      <a:r>
                        <a:rPr kumimoji="0" lang="zh-CN" altLang="en-US" sz="2400" b="1" i="0" u="none" strike="noStrike" cap="none" normalizeH="0" baseline="0" smtClean="0">
                          <a:ln>
                            <a:noFill/>
                          </a:ln>
                          <a:solidFill>
                            <a:schemeClr val="tx1"/>
                          </a:solidFill>
                          <a:effectLst/>
                          <a:latin typeface="Arial" charset="0"/>
                          <a:ea typeface="华文仿宋" pitchFamily="2" charset="-122"/>
                        </a:rPr>
                        <a:t>治安管理处罚法</a:t>
                      </a:r>
                      <a:r>
                        <a:rPr kumimoji="0" lang="en-US" altLang="zh-CN" sz="2400" b="1" i="0" u="none" strike="noStrike" cap="none" normalizeH="0" baseline="0" smtClean="0">
                          <a:ln>
                            <a:noFill/>
                          </a:ln>
                          <a:solidFill>
                            <a:schemeClr val="tx1"/>
                          </a:solidFill>
                          <a:effectLst/>
                          <a:latin typeface="Arial" charset="0"/>
                          <a:ea typeface="华文仿宋"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55675" rtl="0" eaLnBrk="0" fontAlgn="base" latinLnBrk="0" hangingPunct="0">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华文仿宋" pitchFamily="2" charset="-122"/>
                        </a:rPr>
                        <a:t>《</a:t>
                      </a:r>
                      <a:r>
                        <a:rPr kumimoji="0" lang="zh-CN" altLang="en-US" sz="2400" b="1" i="0" u="none" strike="noStrike" cap="none" normalizeH="0" baseline="0" smtClean="0">
                          <a:ln>
                            <a:noFill/>
                          </a:ln>
                          <a:solidFill>
                            <a:schemeClr val="tx1"/>
                          </a:solidFill>
                          <a:effectLst/>
                          <a:latin typeface="Arial" charset="0"/>
                          <a:ea typeface="华文仿宋" pitchFamily="2" charset="-122"/>
                        </a:rPr>
                        <a:t>刑法</a:t>
                      </a:r>
                      <a:r>
                        <a:rPr kumimoji="0" lang="en-US" altLang="zh-CN" sz="2400" b="1" i="0" u="none" strike="noStrike" cap="none" normalizeH="0" baseline="0" smtClean="0">
                          <a:ln>
                            <a:noFill/>
                          </a:ln>
                          <a:solidFill>
                            <a:schemeClr val="tx1"/>
                          </a:solidFill>
                          <a:effectLst/>
                          <a:latin typeface="Arial" charset="0"/>
                          <a:ea typeface="华文仿宋"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r>
              <a:tr h="596900">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裁决机关</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公安机关</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国家审判机关：如人民法院等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46163">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约束范围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违反治安管理尚不够刑事处罚的当事人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触犯刑事，应当给予刑事处罚的犯罪分子</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0075">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处罚种类</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主要有警告、罚款、拘留三种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有主刑、附加刑之分</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46163">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强制程度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强制性较轻，最重的是拘留，只是暂时限制一定自由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55675"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华文仿宋" pitchFamily="2" charset="-122"/>
                        </a:rPr>
                        <a:t>强制性严厉，可以剥夺自由、剥夺财产，甚至可以剥夺生命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2.  </a:t>
            </a:r>
            <a:r>
              <a:rPr lang="zh-CN" altLang="en-US" sz="1600">
                <a:solidFill>
                  <a:srgbClr val="3333FF"/>
                </a:solidFill>
              </a:rPr>
              <a:t>国家相关法律法规知识</a:t>
            </a:r>
          </a:p>
        </p:txBody>
      </p:sp>
      <p:sp>
        <p:nvSpPr>
          <p:cNvPr id="236547"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0B1E3B49-4612-4762-8ADC-396762751B86}" type="slidenum">
              <a:rPr lang="en-US" altLang="zh-CN" sz="1500"/>
              <a:pPr algn="r" defTabSz="955675"/>
              <a:t>12</a:t>
            </a:fld>
            <a:endParaRPr lang="en-US" altLang="zh-CN" sz="1500"/>
          </a:p>
        </p:txBody>
      </p:sp>
      <p:sp>
        <p:nvSpPr>
          <p:cNvPr id="236548" name="Text Box 4"/>
          <p:cNvSpPr txBox="1">
            <a:spLocks noChangeArrowheads="1"/>
          </p:cNvSpPr>
          <p:nvPr/>
        </p:nvSpPr>
        <p:spPr bwMode="auto">
          <a:xfrm>
            <a:off x="914400" y="838200"/>
            <a:ext cx="7924800" cy="381000"/>
          </a:xfrm>
          <a:prstGeom prst="rect">
            <a:avLst/>
          </a:prstGeom>
          <a:noFill/>
          <a:ln w="9525">
            <a:noFill/>
            <a:miter lim="800000"/>
            <a:headEnd/>
            <a:tailEnd/>
          </a:ln>
          <a:effectLst/>
        </p:spPr>
        <p:txBody>
          <a:bodyPr>
            <a:spAutoFit/>
          </a:bodyPr>
          <a:lstStyle/>
          <a:p>
            <a:pPr defTabSz="1017588"/>
            <a:r>
              <a:rPr lang="zh-CN" altLang="en-US"/>
              <a:t>      </a:t>
            </a:r>
          </a:p>
        </p:txBody>
      </p:sp>
      <p:sp>
        <p:nvSpPr>
          <p:cNvPr id="236549" name="Text Box 5"/>
          <p:cNvSpPr txBox="1">
            <a:spLocks noChangeArrowheads="1"/>
          </p:cNvSpPr>
          <p:nvPr/>
        </p:nvSpPr>
        <p:spPr bwMode="auto">
          <a:xfrm>
            <a:off x="1219200" y="1143000"/>
            <a:ext cx="7712075" cy="3667125"/>
          </a:xfrm>
          <a:prstGeom prst="rect">
            <a:avLst/>
          </a:prstGeom>
          <a:noFill/>
          <a:ln w="9525">
            <a:noFill/>
            <a:miter lim="800000"/>
            <a:headEnd/>
            <a:tailEnd/>
          </a:ln>
          <a:effectLst/>
        </p:spPr>
        <p:txBody>
          <a:bodyPr>
            <a:spAutoFit/>
          </a:bodyPr>
          <a:lstStyle/>
          <a:p>
            <a:pPr defTabSz="1017588"/>
            <a:r>
              <a:rPr lang="zh-CN" altLang="en-US" sz="2400" b="1">
                <a:latin typeface="华文仿宋" pitchFamily="2" charset="-122"/>
                <a:ea typeface="华文仿宋" pitchFamily="2" charset="-122"/>
              </a:rPr>
              <a:t>二、近年来公司内部发生的主要违法违规行为有：</a:t>
            </a:r>
            <a:endParaRPr lang="zh-CN" altLang="en-US" sz="2000" b="1">
              <a:latin typeface="华文仿宋" pitchFamily="2" charset="-122"/>
              <a:ea typeface="华文仿宋" pitchFamily="2" charset="-122"/>
            </a:endParaRPr>
          </a:p>
          <a:p>
            <a:pPr defTabSz="1017588"/>
            <a:endParaRPr lang="zh-CN" altLang="en-US"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a:t>
            </a:r>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）盗窃公司和他人财物</a:t>
            </a:r>
          </a:p>
          <a:p>
            <a:pPr defTabSz="1017588"/>
            <a:r>
              <a:rPr lang="zh-CN" altLang="en-US" sz="2400" b="1">
                <a:latin typeface="华文仿宋" pitchFamily="2" charset="-122"/>
                <a:ea typeface="华文仿宋" pitchFamily="2" charset="-122"/>
              </a:rPr>
              <a:t>（</a:t>
            </a:r>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）打架斗殴</a:t>
            </a:r>
          </a:p>
          <a:p>
            <a:pPr defTabSz="1017588"/>
            <a:r>
              <a:rPr lang="zh-CN" altLang="en-US" sz="2400" b="1">
                <a:latin typeface="华文仿宋" pitchFamily="2" charset="-122"/>
                <a:ea typeface="华文仿宋" pitchFamily="2" charset="-122"/>
              </a:rPr>
              <a:t>（</a:t>
            </a:r>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）赌博</a:t>
            </a:r>
          </a:p>
          <a:p>
            <a:pPr defTabSz="1017588"/>
            <a:r>
              <a:rPr lang="zh-CN" altLang="en-US" sz="2400" b="1">
                <a:latin typeface="华文仿宋" pitchFamily="2" charset="-122"/>
                <a:ea typeface="华文仿宋" pitchFamily="2" charset="-122"/>
              </a:rPr>
              <a:t>（</a:t>
            </a:r>
            <a:r>
              <a:rPr lang="en-US" altLang="zh-CN" sz="2400" b="1">
                <a:latin typeface="华文仿宋" pitchFamily="2" charset="-122"/>
                <a:ea typeface="华文仿宋" pitchFamily="2" charset="-122"/>
              </a:rPr>
              <a:t>4</a:t>
            </a:r>
            <a:r>
              <a:rPr lang="zh-CN" altLang="en-US" sz="2400" b="1">
                <a:latin typeface="华文仿宋" pitchFamily="2" charset="-122"/>
                <a:ea typeface="华文仿宋" pitchFamily="2" charset="-122"/>
              </a:rPr>
              <a:t>）窃取公司机密资料</a:t>
            </a:r>
          </a:p>
          <a:p>
            <a:pPr defTabSz="1017588"/>
            <a:r>
              <a:rPr lang="zh-CN" altLang="en-US" sz="2400" b="1">
                <a:latin typeface="华文仿宋" pitchFamily="2" charset="-122"/>
                <a:ea typeface="华文仿宋" pitchFamily="2" charset="-122"/>
              </a:rPr>
              <a:t>（</a:t>
            </a:r>
            <a:r>
              <a:rPr lang="en-US" altLang="zh-CN" sz="2400" b="1">
                <a:latin typeface="华文仿宋" pitchFamily="2" charset="-122"/>
                <a:ea typeface="华文仿宋" pitchFamily="2" charset="-122"/>
              </a:rPr>
              <a:t>5</a:t>
            </a:r>
            <a:r>
              <a:rPr lang="zh-CN" altLang="en-US" sz="2400" b="1">
                <a:latin typeface="华文仿宋" pitchFamily="2" charset="-122"/>
                <a:ea typeface="华文仿宋" pitchFamily="2" charset="-122"/>
              </a:rPr>
              <a:t>）破坏车辆、生产设备、公共设施的</a:t>
            </a:r>
          </a:p>
          <a:p>
            <a:pPr defTabSz="1017588"/>
            <a:r>
              <a:rPr lang="zh-CN" altLang="en-US" sz="2400" b="1">
                <a:latin typeface="华文仿宋" pitchFamily="2" charset="-122"/>
                <a:ea typeface="华文仿宋" pitchFamily="2" charset="-122"/>
              </a:rPr>
              <a:t>（</a:t>
            </a:r>
            <a:r>
              <a:rPr lang="en-US" altLang="zh-CN" sz="2400" b="1">
                <a:latin typeface="华文仿宋" pitchFamily="2" charset="-122"/>
                <a:ea typeface="华文仿宋" pitchFamily="2" charset="-122"/>
              </a:rPr>
              <a:t>6</a:t>
            </a:r>
            <a:r>
              <a:rPr lang="zh-CN" altLang="en-US" sz="2400" b="1">
                <a:latin typeface="华文仿宋" pitchFamily="2" charset="-122"/>
                <a:ea typeface="华文仿宋" pitchFamily="2" charset="-122"/>
              </a:rPr>
              <a:t>） 车辆超速、闯红灯</a:t>
            </a:r>
          </a:p>
          <a:p>
            <a:pPr defTabSz="1017588"/>
            <a:r>
              <a:rPr lang="zh-CN" altLang="en-US" sz="2400" b="1">
                <a:latin typeface="华文仿宋" pitchFamily="2" charset="-122"/>
                <a:ea typeface="华文仿宋" pitchFamily="2" charset="-122"/>
              </a:rPr>
              <a:t>（</a:t>
            </a:r>
            <a:r>
              <a:rPr lang="en-US" altLang="zh-CN" sz="2400" b="1">
                <a:latin typeface="华文仿宋" pitchFamily="2" charset="-122"/>
                <a:ea typeface="华文仿宋" pitchFamily="2" charset="-122"/>
              </a:rPr>
              <a:t>7</a:t>
            </a:r>
            <a:r>
              <a:rPr lang="zh-CN" altLang="en-US" sz="2400" b="1">
                <a:latin typeface="华文仿宋" pitchFamily="2" charset="-122"/>
                <a:ea typeface="华文仿宋" pitchFamily="2" charset="-122"/>
              </a:rPr>
              <a:t>）利用职位侵占公司财产、收受贿赂</a:t>
            </a:r>
          </a:p>
          <a:p>
            <a:pPr defTabSz="1017588"/>
            <a:r>
              <a:rPr lang="en-US" altLang="zh-CN" b="1"/>
              <a:t>    … …</a:t>
            </a:r>
            <a:endParaRPr lang="zh-CN" altLang="en-US" b="1"/>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endParaRPr lang="zh-CN" altLang="en-US"/>
          </a:p>
        </p:txBody>
      </p:sp>
      <p:pic>
        <p:nvPicPr>
          <p:cNvPr id="237571"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endParaRPr lang="zh-CN" altLang="en-US"/>
          </a:p>
        </p:txBody>
      </p:sp>
      <p:pic>
        <p:nvPicPr>
          <p:cNvPr id="238595"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endParaRPr lang="zh-CN" altLang="en-US"/>
          </a:p>
        </p:txBody>
      </p:sp>
      <p:pic>
        <p:nvPicPr>
          <p:cNvPr id="239619"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endParaRPr lang="zh-CN" altLang="en-US"/>
          </a:p>
        </p:txBody>
      </p:sp>
      <p:pic>
        <p:nvPicPr>
          <p:cNvPr id="240643"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endParaRPr lang="zh-CN" altLang="en-US"/>
          </a:p>
        </p:txBody>
      </p:sp>
      <p:pic>
        <p:nvPicPr>
          <p:cNvPr id="241667"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F1C4039C-AB2F-4A99-ACE9-93B9AF5E5D73}" type="slidenum">
              <a:rPr lang="en-US" altLang="zh-CN" sz="1500"/>
              <a:pPr algn="r" defTabSz="955675"/>
              <a:t>18</a:t>
            </a:fld>
            <a:endParaRPr lang="en-US" altLang="zh-CN" sz="1500"/>
          </a:p>
        </p:txBody>
      </p:sp>
      <p:sp>
        <p:nvSpPr>
          <p:cNvPr id="244739" name="Rectangle 2"/>
          <p:cNvSpPr>
            <a:spLocks noGrp="1" noChangeArrowheads="1"/>
          </p:cNvSpPr>
          <p:nvPr>
            <p:ph type="title" idx="4294967295"/>
          </p:nvPr>
        </p:nvSpPr>
        <p:spPr>
          <a:xfrm>
            <a:off x="685800" y="990600"/>
            <a:ext cx="8378825" cy="608013"/>
          </a:xfrm>
        </p:spPr>
        <p:txBody>
          <a:bodyPr/>
          <a:lstStyle/>
          <a:p>
            <a:r>
              <a:rPr lang="zh-CN" altLang="en-US">
                <a:latin typeface="黑体" pitchFamily="2" charset="-122"/>
                <a:ea typeface="黑体" pitchFamily="2" charset="-122"/>
              </a:rPr>
              <a:t>目录</a:t>
            </a:r>
          </a:p>
        </p:txBody>
      </p:sp>
      <p:sp>
        <p:nvSpPr>
          <p:cNvPr id="9" name="Rectangle 3"/>
          <p:cNvSpPr txBox="1">
            <a:spLocks noChangeArrowheads="1"/>
          </p:cNvSpPr>
          <p:nvPr/>
        </p:nvSpPr>
        <p:spPr bwMode="auto">
          <a:xfrm>
            <a:off x="762000" y="1700213"/>
            <a:ext cx="8310563" cy="4249737"/>
          </a:xfrm>
          <a:prstGeom prst="rect">
            <a:avLst/>
          </a:prstGeom>
          <a:noFill/>
          <a:ln w="9525">
            <a:noFill/>
            <a:miter lim="800000"/>
            <a:headEnd/>
            <a:tailEnd/>
          </a:ln>
        </p:spPr>
        <p:txBody>
          <a:bodyPr lIns="95747" tIns="47873" rIns="95747" bIns="47873"/>
          <a:lstStyle/>
          <a:p>
            <a:pPr marL="358775" indent="-358775" defTabSz="955675" eaLnBrk="0" hangingPunct="0">
              <a:lnSpc>
                <a:spcPct val="150000"/>
              </a:lnSpc>
              <a:spcBef>
                <a:spcPct val="20000"/>
              </a:spcBef>
            </a:pPr>
            <a:r>
              <a:rPr lang="zh-CN" altLang="en-US" sz="2400">
                <a:latin typeface="黑体" pitchFamily="2" charset="-122"/>
                <a:ea typeface="黑体" pitchFamily="2" charset="-122"/>
              </a:rPr>
              <a:t>一、公司治安保卫概况</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二、国家相关法律法规</a:t>
            </a:r>
          </a:p>
          <a:p>
            <a:pPr marL="358775" indent="-358775" defTabSz="955675" eaLnBrk="0" hangingPunct="0">
              <a:lnSpc>
                <a:spcPct val="150000"/>
              </a:lnSpc>
              <a:spcBef>
                <a:spcPct val="20000"/>
              </a:spcBef>
            </a:pPr>
            <a:r>
              <a:rPr lang="zh-CN" altLang="en-US" sz="2400">
                <a:solidFill>
                  <a:srgbClr val="3333FF"/>
                </a:solidFill>
                <a:latin typeface="黑体" pitchFamily="2" charset="-122"/>
                <a:ea typeface="黑体" pitchFamily="2" charset="-122"/>
              </a:rPr>
              <a:t>三、公司治安规章制度简读</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四、治安案例及分析</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五、治安案事件应急处理</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3.</a:t>
            </a:r>
            <a:r>
              <a:rPr lang="zh-CN" altLang="en-US" sz="1600">
                <a:solidFill>
                  <a:srgbClr val="3333FF"/>
                </a:solidFill>
              </a:rPr>
              <a:t>公司保卫制度流程</a:t>
            </a:r>
          </a:p>
        </p:txBody>
      </p:sp>
      <p:sp>
        <p:nvSpPr>
          <p:cNvPr id="277507"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6DCB7A94-DB51-4C42-9E18-C0566694476B}" type="slidenum">
              <a:rPr lang="en-US" altLang="zh-CN" sz="1500"/>
              <a:pPr algn="r" defTabSz="955675"/>
              <a:t>19</a:t>
            </a:fld>
            <a:endParaRPr lang="en-US" altLang="zh-CN" sz="1500"/>
          </a:p>
        </p:txBody>
      </p:sp>
      <p:sp>
        <p:nvSpPr>
          <p:cNvPr id="277508" name="Text Box 4"/>
          <p:cNvSpPr txBox="1">
            <a:spLocks noChangeArrowheads="1"/>
          </p:cNvSpPr>
          <p:nvPr/>
        </p:nvSpPr>
        <p:spPr bwMode="auto">
          <a:xfrm>
            <a:off x="533400" y="1066800"/>
            <a:ext cx="8686800" cy="5203825"/>
          </a:xfrm>
          <a:prstGeom prst="rect">
            <a:avLst/>
          </a:prstGeom>
          <a:noFill/>
          <a:ln w="9525">
            <a:noFill/>
            <a:miter lim="800000"/>
            <a:headEnd/>
            <a:tailEnd/>
          </a:ln>
          <a:effectLst/>
        </p:spPr>
        <p:txBody>
          <a:bodyPr>
            <a:spAutoFit/>
          </a:bodyPr>
          <a:lstStyle/>
          <a:p>
            <a:pPr defTabSz="1017588"/>
            <a:r>
              <a:rPr lang="zh-CN" altLang="en-US" sz="2400" b="1">
                <a:latin typeface="华文仿宋" pitchFamily="2" charset="-122"/>
                <a:ea typeface="华文仿宋" pitchFamily="2" charset="-122"/>
              </a:rPr>
              <a:t>    一、</a:t>
            </a:r>
            <a:r>
              <a:rPr lang="en-US" altLang="zh-CN" sz="2400" b="1">
                <a:latin typeface="华文仿宋" pitchFamily="2" charset="-122"/>
                <a:ea typeface="华文仿宋" pitchFamily="2" charset="-122"/>
              </a:rPr>
              <a:t>《</a:t>
            </a:r>
            <a:r>
              <a:rPr lang="zh-CN" altLang="en-US" sz="2400" b="1">
                <a:latin typeface="华文仿宋" pitchFamily="2" charset="-122"/>
                <a:ea typeface="华文仿宋" pitchFamily="2" charset="-122"/>
              </a:rPr>
              <a:t>企业事业单位内部治安保卫条例</a:t>
            </a:r>
            <a:r>
              <a:rPr lang="en-US" altLang="zh-CN" sz="2400" b="1">
                <a:latin typeface="华文仿宋" pitchFamily="2" charset="-122"/>
                <a:ea typeface="华文仿宋" pitchFamily="2" charset="-122"/>
              </a:rPr>
              <a:t>》</a:t>
            </a:r>
          </a:p>
          <a:p>
            <a:pPr defTabSz="1017588"/>
            <a:endParaRPr lang="zh-CN" altLang="en-US" sz="2400" b="1">
              <a:latin typeface="华文仿宋" pitchFamily="2" charset="-122"/>
              <a:ea typeface="华文仿宋" pitchFamily="2" charset="-122"/>
            </a:endParaRPr>
          </a:p>
          <a:p>
            <a:pPr defTabSz="1017588"/>
            <a:r>
              <a:rPr lang="zh-CN" altLang="en-US" sz="2400">
                <a:latin typeface="华文仿宋" pitchFamily="2" charset="-122"/>
                <a:ea typeface="华文仿宋" pitchFamily="2" charset="-122"/>
              </a:rPr>
              <a:t>     </a:t>
            </a:r>
            <a:r>
              <a:rPr lang="zh-CN" altLang="en-US" sz="2400" b="1">
                <a:latin typeface="华文仿宋" pitchFamily="2" charset="-122"/>
                <a:ea typeface="华文仿宋" pitchFamily="2" charset="-122"/>
              </a:rPr>
              <a:t>第一条  为了规范企业、事业单位（以下简称单位）内部治安保卫工作，保护公民人身、财产安全和公共财安全，维护单位的工作、生产、经营、教学和科研秩序，制定本条例。</a:t>
            </a:r>
          </a:p>
          <a:p>
            <a:pPr defTabSz="1017588"/>
            <a:endParaRPr lang="zh-CN" altLang="en-US"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     第二条  单位内部治安保卫工作贯彻预防为主、单位负责、突出重点、保障安全的方针。</a:t>
            </a:r>
          </a:p>
          <a:p>
            <a:pPr defTabSz="1017588"/>
            <a:r>
              <a:rPr lang="zh-CN" altLang="en-US" sz="2400" b="1">
                <a:latin typeface="华文仿宋" pitchFamily="2" charset="-122"/>
                <a:ea typeface="华文仿宋" pitchFamily="2" charset="-122"/>
              </a:rPr>
              <a:t>    单位内部治安保卫工作应当突出保护单位内人员的人身安全，单位不得以经济效益、财产安全或者其他任何借口忽视人身安全。</a:t>
            </a:r>
          </a:p>
          <a:p>
            <a:pPr defTabSz="1017588"/>
            <a:endParaRPr lang="zh-CN" altLang="en-US"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     第五条  单位的主要负责人对本单位的内部治安保卫工作负责。</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descr="200888114529855_2"/>
          <p:cNvPicPr>
            <a:picLocks noChangeAspect="1" noChangeArrowheads="1"/>
          </p:cNvPicPr>
          <p:nvPr/>
        </p:nvPicPr>
        <p:blipFill>
          <a:blip r:embed="rId3" cstate="print"/>
          <a:srcRect/>
          <a:stretch>
            <a:fillRect/>
          </a:stretch>
        </p:blipFill>
        <p:spPr bwMode="auto">
          <a:xfrm>
            <a:off x="838200" y="1676400"/>
            <a:ext cx="8501063" cy="4254500"/>
          </a:xfrm>
          <a:prstGeom prst="rect">
            <a:avLst/>
          </a:prstGeom>
          <a:noFill/>
        </p:spPr>
      </p:pic>
      <p:sp>
        <p:nvSpPr>
          <p:cNvPr id="223235"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294492E3-097D-4813-AD45-EFD75824330F}" type="slidenum">
              <a:rPr lang="en-US" altLang="zh-CN" sz="1500"/>
              <a:pPr algn="r" defTabSz="955675"/>
              <a:t>2</a:t>
            </a:fld>
            <a:endParaRPr lang="en-US" altLang="zh-CN" sz="1500"/>
          </a:p>
        </p:txBody>
      </p:sp>
      <p:sp>
        <p:nvSpPr>
          <p:cNvPr id="223236" name="Rectangle 2"/>
          <p:cNvSpPr>
            <a:spLocks noGrp="1" noChangeArrowheads="1"/>
          </p:cNvSpPr>
          <p:nvPr>
            <p:ph type="title" idx="4294967295"/>
          </p:nvPr>
        </p:nvSpPr>
        <p:spPr>
          <a:xfrm>
            <a:off x="762000" y="1219200"/>
            <a:ext cx="8378825" cy="990600"/>
          </a:xfrm>
        </p:spPr>
        <p:txBody>
          <a:bodyPr/>
          <a:lstStyle/>
          <a:p>
            <a:r>
              <a:rPr lang="zh-CN" altLang="en-US" sz="2800" u="sng">
                <a:latin typeface="方正姚体" pitchFamily="2" charset="-122"/>
                <a:ea typeface="方正姚体" pitchFamily="2" charset="-122"/>
              </a:rPr>
              <a:t>宇通公司保卫处欢迎您</a:t>
            </a:r>
            <a:r>
              <a:rPr lang="en-US" altLang="zh-CN" sz="2800" u="sng">
                <a:latin typeface="方正姚体" pitchFamily="2" charset="-122"/>
                <a:ea typeface="方正姚体" pitchFamily="2" charset="-122"/>
              </a:rPr>
              <a:t>!</a:t>
            </a:r>
          </a:p>
        </p:txBody>
      </p:sp>
      <p:sp>
        <p:nvSpPr>
          <p:cNvPr id="9" name="Rectangle 3"/>
          <p:cNvSpPr txBox="1">
            <a:spLocks noChangeArrowheads="1"/>
          </p:cNvSpPr>
          <p:nvPr/>
        </p:nvSpPr>
        <p:spPr bwMode="auto">
          <a:xfrm>
            <a:off x="762000" y="1828800"/>
            <a:ext cx="8310563" cy="4249738"/>
          </a:xfrm>
          <a:prstGeom prst="rect">
            <a:avLst/>
          </a:prstGeom>
          <a:noFill/>
          <a:ln w="9525">
            <a:noFill/>
            <a:miter lim="800000"/>
            <a:headEnd/>
            <a:tailEnd/>
          </a:ln>
        </p:spPr>
        <p:txBody>
          <a:bodyPr lIns="95747" tIns="47873" rIns="95747" bIns="47873"/>
          <a:lstStyle/>
          <a:p>
            <a:pPr marL="358775" indent="-358775" defTabSz="955675" eaLnBrk="0" hangingPunct="0">
              <a:lnSpc>
                <a:spcPct val="150000"/>
              </a:lnSpc>
              <a:spcBef>
                <a:spcPct val="20000"/>
              </a:spcBef>
            </a:pPr>
            <a:endParaRPr lang="zh-CN" altLang="en-US" sz="240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3.</a:t>
            </a:r>
            <a:r>
              <a:rPr lang="zh-CN" altLang="en-US" sz="1600">
                <a:solidFill>
                  <a:srgbClr val="3333FF"/>
                </a:solidFill>
              </a:rPr>
              <a:t>公司保卫制度流程</a:t>
            </a:r>
          </a:p>
        </p:txBody>
      </p:sp>
      <p:sp>
        <p:nvSpPr>
          <p:cNvPr id="246787"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FC237396-C985-4BE8-B151-B56CEA96C77E}" type="slidenum">
              <a:rPr lang="en-US" altLang="zh-CN" sz="1500"/>
              <a:pPr algn="r" defTabSz="955675"/>
              <a:t>20</a:t>
            </a:fld>
            <a:endParaRPr lang="en-US" altLang="zh-CN" sz="1500"/>
          </a:p>
        </p:txBody>
      </p:sp>
      <p:sp>
        <p:nvSpPr>
          <p:cNvPr id="246788" name="Text Box 4"/>
          <p:cNvSpPr txBox="1">
            <a:spLocks noChangeArrowheads="1"/>
          </p:cNvSpPr>
          <p:nvPr/>
        </p:nvSpPr>
        <p:spPr bwMode="auto">
          <a:xfrm>
            <a:off x="533400" y="914400"/>
            <a:ext cx="8686800" cy="5675313"/>
          </a:xfrm>
          <a:prstGeom prst="rect">
            <a:avLst/>
          </a:prstGeom>
          <a:noFill/>
          <a:ln w="9525">
            <a:noFill/>
            <a:miter lim="800000"/>
            <a:headEnd/>
            <a:tailEnd/>
          </a:ln>
          <a:effectLst/>
        </p:spPr>
        <p:txBody>
          <a:bodyPr>
            <a:spAutoFit/>
          </a:bodyPr>
          <a:lstStyle/>
          <a:p>
            <a:pPr defTabSz="1017588"/>
            <a:r>
              <a:rPr lang="zh-CN" altLang="en-US" sz="2400" b="1">
                <a:latin typeface="华文仿宋" pitchFamily="2" charset="-122"/>
                <a:ea typeface="华文仿宋" pitchFamily="2" charset="-122"/>
              </a:rPr>
              <a:t>      二、公司治安管理制度及相关解释</a:t>
            </a:r>
          </a:p>
          <a:p>
            <a:pPr defTabSz="1017588"/>
            <a:endParaRPr lang="zh-CN" altLang="en-US" sz="2400" b="1">
              <a:latin typeface="华文仿宋" pitchFamily="2" charset="-122"/>
              <a:ea typeface="华文仿宋" pitchFamily="2" charset="-122"/>
            </a:endParaRPr>
          </a:p>
          <a:p>
            <a:pPr defTabSz="1017588">
              <a:lnSpc>
                <a:spcPct val="115000"/>
              </a:lnSpc>
            </a:pPr>
            <a:r>
              <a:rPr lang="zh-CN" altLang="en-US" sz="2000" b="1">
                <a:latin typeface="华文仿宋" pitchFamily="2" charset="-122"/>
                <a:ea typeface="华文仿宋" pitchFamily="2" charset="-122"/>
              </a:rPr>
              <a:t>       </a:t>
            </a:r>
            <a:r>
              <a:rPr lang="zh-CN" altLang="en-US" sz="2400">
                <a:latin typeface="华文仿宋" pitchFamily="2" charset="-122"/>
                <a:ea typeface="华文仿宋" pitchFamily="2" charset="-122"/>
              </a:rPr>
              <a:t> </a:t>
            </a:r>
            <a:r>
              <a:rPr lang="en-US" altLang="zh-CN" sz="2400" b="1">
                <a:latin typeface="华文仿宋" pitchFamily="2" charset="-122"/>
                <a:ea typeface="华文仿宋" pitchFamily="2" charset="-122"/>
              </a:rPr>
              <a:t>2004</a:t>
            </a:r>
            <a:r>
              <a:rPr lang="zh-CN" altLang="en-US" sz="2400" b="1">
                <a:latin typeface="华文仿宋" pitchFamily="2" charset="-122"/>
                <a:ea typeface="华文仿宋" pitchFamily="2" charset="-122"/>
              </a:rPr>
              <a:t>年</a:t>
            </a:r>
            <a:r>
              <a:rPr lang="en-US" altLang="zh-CN" sz="2400" b="1">
                <a:latin typeface="华文仿宋" pitchFamily="2" charset="-122"/>
                <a:ea typeface="华文仿宋" pitchFamily="2" charset="-122"/>
              </a:rPr>
              <a:t>9</a:t>
            </a:r>
            <a:r>
              <a:rPr lang="zh-CN" altLang="en-US" sz="2400" b="1">
                <a:latin typeface="华文仿宋" pitchFamily="2" charset="-122"/>
                <a:ea typeface="华文仿宋" pitchFamily="2" charset="-122"/>
              </a:rPr>
              <a:t>月</a:t>
            </a:r>
            <a:r>
              <a:rPr lang="en-US" altLang="zh-CN" sz="2400" b="1">
                <a:latin typeface="华文仿宋" pitchFamily="2" charset="-122"/>
                <a:ea typeface="华文仿宋" pitchFamily="2" charset="-122"/>
              </a:rPr>
              <a:t>13</a:t>
            </a:r>
            <a:r>
              <a:rPr lang="zh-CN" altLang="en-US" sz="2400" b="1">
                <a:latin typeface="华文仿宋" pitchFamily="2" charset="-122"/>
                <a:ea typeface="华文仿宋" pitchFamily="2" charset="-122"/>
              </a:rPr>
              <a:t>日</a:t>
            </a:r>
            <a:r>
              <a:rPr lang="en-US" altLang="zh-CN" sz="2400" b="1">
                <a:latin typeface="华文仿宋" pitchFamily="2" charset="-122"/>
                <a:ea typeface="华文仿宋" pitchFamily="2" charset="-122"/>
              </a:rPr>
              <a:t>《</a:t>
            </a:r>
            <a:r>
              <a:rPr lang="zh-CN" altLang="en-US" sz="2400" b="1">
                <a:latin typeface="华文仿宋" pitchFamily="2" charset="-122"/>
                <a:ea typeface="华文仿宋" pitchFamily="2" charset="-122"/>
              </a:rPr>
              <a:t>企业事业单位内部治安保卫条例</a:t>
            </a:r>
            <a:r>
              <a:rPr lang="en-US" altLang="zh-CN" sz="2400" b="1">
                <a:latin typeface="华文仿宋" pitchFamily="2" charset="-122"/>
                <a:ea typeface="华文仿宋" pitchFamily="2" charset="-122"/>
              </a:rPr>
              <a:t>》</a:t>
            </a:r>
            <a:r>
              <a:rPr lang="zh-CN" altLang="en-US" sz="2400" b="1">
                <a:latin typeface="华文仿宋" pitchFamily="2" charset="-122"/>
                <a:ea typeface="华文仿宋" pitchFamily="2" charset="-122"/>
              </a:rPr>
              <a:t>第七条要求，公司依照国家有关法律、法规制定了以下保卫制度：</a:t>
            </a:r>
          </a:p>
          <a:p>
            <a:pPr defTabSz="1017588">
              <a:lnSpc>
                <a:spcPct val="115000"/>
              </a:lnSpc>
            </a:pPr>
            <a:r>
              <a:rPr lang="en-US" altLang="zh-CN" sz="2000" b="1">
                <a:latin typeface="华文仿宋" pitchFamily="2" charset="-122"/>
                <a:ea typeface="华文仿宋" pitchFamily="2" charset="-122"/>
              </a:rPr>
              <a:t>       </a:t>
            </a:r>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、治安消防综合治理管理规定</a:t>
            </a:r>
          </a:p>
          <a:p>
            <a:pPr defTabSz="1017588"/>
            <a:r>
              <a:rPr lang="en-US" altLang="zh-CN" sz="2400" b="1">
                <a:latin typeface="华文仿宋" pitchFamily="2" charset="-122"/>
                <a:ea typeface="华文仿宋" pitchFamily="2" charset="-122"/>
              </a:rPr>
              <a:t>      2</a:t>
            </a:r>
            <a:r>
              <a:rPr lang="zh-CN" altLang="en-US" sz="2400" b="1">
                <a:latin typeface="华文仿宋" pitchFamily="2" charset="-122"/>
                <a:ea typeface="华文仿宋" pitchFamily="2" charset="-122"/>
              </a:rPr>
              <a:t>、门卫管理规定</a:t>
            </a:r>
          </a:p>
          <a:p>
            <a:pPr defTabSz="1017588"/>
            <a:r>
              <a:rPr lang="en-US" altLang="zh-CN" sz="2400" b="1">
                <a:latin typeface="华文仿宋" pitchFamily="2" charset="-122"/>
                <a:ea typeface="华文仿宋" pitchFamily="2" charset="-122"/>
              </a:rPr>
              <a:t>      3</a:t>
            </a:r>
            <a:r>
              <a:rPr lang="zh-CN" altLang="en-US" sz="2400" b="1">
                <a:latin typeface="华文仿宋" pitchFamily="2" charset="-122"/>
                <a:ea typeface="华文仿宋" pitchFamily="2" charset="-122"/>
              </a:rPr>
              <a:t>、人员出入管理规定</a:t>
            </a:r>
          </a:p>
          <a:p>
            <a:pPr defTabSz="1017588"/>
            <a:r>
              <a:rPr lang="en-US" altLang="zh-CN" sz="2400" b="1">
                <a:latin typeface="华文仿宋" pitchFamily="2" charset="-122"/>
                <a:ea typeface="华文仿宋" pitchFamily="2" charset="-122"/>
              </a:rPr>
              <a:t>      4</a:t>
            </a:r>
            <a:r>
              <a:rPr lang="zh-CN" altLang="en-US" sz="2400" b="1">
                <a:latin typeface="华文仿宋" pitchFamily="2" charset="-122"/>
                <a:ea typeface="华文仿宋" pitchFamily="2" charset="-122"/>
              </a:rPr>
              <a:t>、车辆进出厂管理规定</a:t>
            </a:r>
          </a:p>
          <a:p>
            <a:pPr defTabSz="1017588"/>
            <a:r>
              <a:rPr lang="en-US" altLang="zh-CN" sz="2400" b="1">
                <a:latin typeface="华文仿宋" pitchFamily="2" charset="-122"/>
                <a:ea typeface="华文仿宋" pitchFamily="2" charset="-122"/>
              </a:rPr>
              <a:t>      5</a:t>
            </a:r>
            <a:r>
              <a:rPr lang="zh-CN" altLang="en-US" sz="2400" b="1">
                <a:latin typeface="华文仿宋" pitchFamily="2" charset="-122"/>
                <a:ea typeface="华文仿宋" pitchFamily="2" charset="-122"/>
              </a:rPr>
              <a:t>、车棚管理规定</a:t>
            </a:r>
          </a:p>
          <a:p>
            <a:pPr defTabSz="1017588"/>
            <a:r>
              <a:rPr lang="en-US" altLang="zh-CN" sz="2400" b="1">
                <a:latin typeface="华文仿宋" pitchFamily="2" charset="-122"/>
                <a:ea typeface="华文仿宋" pitchFamily="2" charset="-122"/>
              </a:rPr>
              <a:t>      6</a:t>
            </a:r>
            <a:r>
              <a:rPr lang="zh-CN" altLang="en-US" sz="2400" b="1">
                <a:latin typeface="华文仿宋" pitchFamily="2" charset="-122"/>
                <a:ea typeface="华文仿宋" pitchFamily="2" charset="-122"/>
              </a:rPr>
              <a:t>、拍照管理规定</a:t>
            </a:r>
          </a:p>
          <a:p>
            <a:pPr defTabSz="1017588"/>
            <a:r>
              <a:rPr lang="en-US" altLang="zh-CN" sz="2400" b="1">
                <a:latin typeface="华文仿宋" pitchFamily="2" charset="-122"/>
                <a:ea typeface="华文仿宋" pitchFamily="2" charset="-122"/>
              </a:rPr>
              <a:t>      7</a:t>
            </a:r>
            <a:r>
              <a:rPr lang="zh-CN" altLang="en-US" sz="2400" b="1">
                <a:latin typeface="华文仿宋" pitchFamily="2" charset="-122"/>
                <a:ea typeface="华文仿宋" pitchFamily="2" charset="-122"/>
              </a:rPr>
              <a:t>、物资出厂管理规定</a:t>
            </a:r>
          </a:p>
          <a:p>
            <a:pPr defTabSz="1017588"/>
            <a:r>
              <a:rPr lang="en-US" altLang="zh-CN" sz="2400" b="1">
                <a:latin typeface="华文仿宋" pitchFamily="2" charset="-122"/>
                <a:ea typeface="华文仿宋" pitchFamily="2" charset="-122"/>
              </a:rPr>
              <a:t>      8</a:t>
            </a:r>
            <a:r>
              <a:rPr lang="zh-CN" altLang="en-US" sz="2400" b="1">
                <a:latin typeface="华文仿宋" pitchFamily="2" charset="-122"/>
                <a:ea typeface="华文仿宋" pitchFamily="2" charset="-122"/>
              </a:rPr>
              <a:t>、治安丢失报案管理规定</a:t>
            </a:r>
          </a:p>
          <a:p>
            <a:pPr defTabSz="1017588"/>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9</a:t>
            </a:r>
            <a:r>
              <a:rPr lang="zh-CN" altLang="en-US" sz="2400" b="1">
                <a:latin typeface="华文仿宋" pitchFamily="2" charset="-122"/>
                <a:ea typeface="华文仿宋" pitchFamily="2" charset="-122"/>
              </a:rPr>
              <a:t>、公司奖惩管理规定</a:t>
            </a:r>
          </a:p>
          <a:p>
            <a:pPr defTabSz="1017588"/>
            <a:r>
              <a:rPr lang="en-US" altLang="zh-CN" sz="2400" b="1">
                <a:latin typeface="华文仿宋" pitchFamily="2" charset="-122"/>
                <a:ea typeface="华文仿宋" pitchFamily="2" charset="-122"/>
              </a:rPr>
              <a:t>      </a:t>
            </a:r>
            <a:r>
              <a:rPr lang="en-US" altLang="zh-CN" sz="2000" b="1">
                <a:latin typeface="华文仿宋" pitchFamily="2" charset="-122"/>
                <a:ea typeface="华文仿宋" pitchFamily="2" charset="-122"/>
              </a:rPr>
              <a:t>EIP</a:t>
            </a:r>
            <a:r>
              <a:rPr lang="zh-CN" altLang="en-US" sz="2000" b="1">
                <a:latin typeface="华文仿宋" pitchFamily="2" charset="-122"/>
                <a:ea typeface="华文仿宋" pitchFamily="2" charset="-122"/>
              </a:rPr>
              <a:t>路径：企业架构</a:t>
            </a:r>
            <a:r>
              <a:rPr lang="en-US" altLang="zh-CN" sz="2000" b="1">
                <a:latin typeface="华文仿宋" pitchFamily="2" charset="-122"/>
                <a:ea typeface="华文仿宋" pitchFamily="2" charset="-122"/>
              </a:rPr>
              <a:t>—</a:t>
            </a:r>
            <a:r>
              <a:rPr lang="zh-CN" altLang="en-US" sz="2000" b="1">
                <a:latin typeface="华文仿宋" pitchFamily="2" charset="-122"/>
                <a:ea typeface="华文仿宋" pitchFamily="2" charset="-122"/>
              </a:rPr>
              <a:t>公司流程制度</a:t>
            </a:r>
            <a:r>
              <a:rPr lang="en-US" altLang="zh-CN" sz="2000" b="1">
                <a:latin typeface="华文仿宋" pitchFamily="2" charset="-122"/>
                <a:ea typeface="华文仿宋" pitchFamily="2" charset="-122"/>
              </a:rPr>
              <a:t>—</a:t>
            </a:r>
            <a:r>
              <a:rPr lang="zh-CN" altLang="en-US" sz="2000" b="1">
                <a:latin typeface="华文仿宋" pitchFamily="2" charset="-122"/>
                <a:ea typeface="华文仿宋" pitchFamily="2" charset="-122"/>
              </a:rPr>
              <a:t>公司流程制度文件</a:t>
            </a:r>
            <a:r>
              <a:rPr lang="en-US" altLang="zh-CN" sz="2000" b="1">
                <a:latin typeface="华文仿宋" pitchFamily="2" charset="-122"/>
                <a:ea typeface="华文仿宋" pitchFamily="2" charset="-122"/>
              </a:rPr>
              <a:t>—</a:t>
            </a:r>
            <a:r>
              <a:rPr lang="zh-CN" altLang="en-US" sz="2000" b="1">
                <a:latin typeface="华文仿宋" pitchFamily="2" charset="-122"/>
                <a:ea typeface="华文仿宋" pitchFamily="2" charset="-122"/>
              </a:rPr>
              <a:t>工作环境</a:t>
            </a:r>
            <a:r>
              <a:rPr lang="en-US" altLang="zh-CN" sz="2000" b="1">
                <a:latin typeface="华文仿宋" pitchFamily="2" charset="-122"/>
                <a:ea typeface="华文仿宋" pitchFamily="2" charset="-122"/>
              </a:rPr>
              <a:t>—</a:t>
            </a:r>
            <a:r>
              <a:rPr lang="zh-CN" altLang="en-US" sz="2000" b="1">
                <a:latin typeface="华文仿宋" pitchFamily="2" charset="-122"/>
                <a:ea typeface="华文仿宋" pitchFamily="2" charset="-122"/>
              </a:rPr>
              <a:t>司法保卫</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idx="4294967295"/>
          </p:nvPr>
        </p:nvSpPr>
        <p:spPr>
          <a:xfrm>
            <a:off x="393700" y="249238"/>
            <a:ext cx="7280275" cy="314325"/>
          </a:xfrm>
        </p:spPr>
        <p:txBody>
          <a:bodyPr/>
          <a:lstStyle/>
          <a:p>
            <a:pPr marL="428625" indent="-428625" eaLnBrk="1" hangingPunct="1">
              <a:spcBef>
                <a:spcPct val="50000"/>
              </a:spcBef>
              <a:buFontTx/>
              <a:buAutoNum type="arabicPeriod"/>
            </a:pPr>
            <a:r>
              <a:rPr kumimoji="1" lang="zh-CN" altLang="en-US" sz="1700">
                <a:solidFill>
                  <a:srgbClr val="3333FF"/>
                </a:solidFill>
                <a:latin typeface="Tahoma" pitchFamily="34" charset="0"/>
              </a:rPr>
              <a:t>公司保卫制度</a:t>
            </a:r>
          </a:p>
        </p:txBody>
      </p:sp>
      <p:sp>
        <p:nvSpPr>
          <p:cNvPr id="247811"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A5F22109-D3AB-4A77-A459-6A6C9984692B}" type="slidenum">
              <a:rPr lang="en-US" altLang="zh-CN" sz="1500"/>
              <a:pPr algn="r" defTabSz="955675"/>
              <a:t>21</a:t>
            </a:fld>
            <a:endParaRPr lang="en-US" altLang="zh-CN" sz="1500"/>
          </a:p>
        </p:txBody>
      </p:sp>
      <p:sp>
        <p:nvSpPr>
          <p:cNvPr id="247812" name="Text Box 4"/>
          <p:cNvSpPr txBox="1">
            <a:spLocks noChangeArrowheads="1"/>
          </p:cNvSpPr>
          <p:nvPr/>
        </p:nvSpPr>
        <p:spPr bwMode="auto">
          <a:xfrm>
            <a:off x="1066800" y="914400"/>
            <a:ext cx="8153400" cy="1552575"/>
          </a:xfrm>
          <a:prstGeom prst="rect">
            <a:avLst/>
          </a:prstGeom>
          <a:noFill/>
          <a:ln w="9525">
            <a:noFill/>
            <a:miter lim="800000"/>
            <a:headEnd/>
            <a:tailEnd/>
          </a:ln>
          <a:effectLst/>
        </p:spPr>
        <p:txBody>
          <a:bodyPr>
            <a:spAutoFit/>
          </a:bodyPr>
          <a:lstStyle/>
          <a:p>
            <a:pPr defTabSz="1017588"/>
            <a:r>
              <a:rPr lang="zh-CN" altLang="en-US" sz="2400" b="1">
                <a:latin typeface="华文仿宋" pitchFamily="2" charset="-122"/>
                <a:ea typeface="华文仿宋" pitchFamily="2" charset="-122"/>
              </a:rPr>
              <a:t>一、公司治安保卫概况</a:t>
            </a:r>
          </a:p>
          <a:p>
            <a:pPr defTabSz="1017588"/>
            <a:endParaRPr lang="zh-CN" altLang="en-US"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                                     </a:t>
            </a:r>
          </a:p>
          <a:p>
            <a:pPr defTabSz="1017588"/>
            <a:r>
              <a:rPr lang="zh-CN" altLang="en-US" sz="2400" b="1">
                <a:latin typeface="华文仿宋" pitchFamily="2" charset="-122"/>
                <a:ea typeface="华文仿宋" pitchFamily="2" charset="-122"/>
              </a:rPr>
              <a:t>       </a:t>
            </a:r>
          </a:p>
        </p:txBody>
      </p:sp>
      <p:sp>
        <p:nvSpPr>
          <p:cNvPr id="247813" name="Rectangle 5"/>
          <p:cNvSpPr>
            <a:spLocks noChangeArrowheads="1"/>
          </p:cNvSpPr>
          <p:nvPr/>
        </p:nvSpPr>
        <p:spPr bwMode="auto">
          <a:xfrm>
            <a:off x="0" y="0"/>
            <a:ext cx="9906000" cy="0"/>
          </a:xfrm>
          <a:prstGeom prst="rect">
            <a:avLst/>
          </a:prstGeom>
          <a:noFill/>
          <a:ln w="9525">
            <a:noFill/>
            <a:miter lim="800000"/>
            <a:headEnd/>
            <a:tailEnd/>
          </a:ln>
          <a:effectLst/>
        </p:spPr>
        <p:txBody>
          <a:bodyPr wrap="none" anchor="ctr">
            <a:spAutoFit/>
          </a:bodyPr>
          <a:lstStyle/>
          <a:p>
            <a:endParaRPr lang="zh-CN" altLang="en-US"/>
          </a:p>
        </p:txBody>
      </p:sp>
      <p:pic>
        <p:nvPicPr>
          <p:cNvPr id="247814" name="Picture 6" descr="目前厂区布置图各大门功能-Model"/>
          <p:cNvPicPr>
            <a:picLocks noChangeAspect="1" noChangeArrowheads="1"/>
          </p:cNvPicPr>
          <p:nvPr/>
        </p:nvPicPr>
        <p:blipFill>
          <a:blip r:embed="rId2" cstate="print"/>
          <a:srcRect/>
          <a:stretch>
            <a:fillRect/>
          </a:stretch>
        </p:blipFill>
        <p:spPr bwMode="auto">
          <a:xfrm>
            <a:off x="457200" y="809625"/>
            <a:ext cx="8763000" cy="6048375"/>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3. </a:t>
            </a:r>
            <a:r>
              <a:rPr lang="zh-CN" altLang="en-US" sz="1600">
                <a:solidFill>
                  <a:srgbClr val="3333FF"/>
                </a:solidFill>
              </a:rPr>
              <a:t>公司保卫规章制度</a:t>
            </a:r>
          </a:p>
        </p:txBody>
      </p:sp>
      <p:sp>
        <p:nvSpPr>
          <p:cNvPr id="248835"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F7A24611-B7EA-4536-932C-BB025A2377D5}" type="slidenum">
              <a:rPr lang="en-US" altLang="zh-CN" sz="1500"/>
              <a:pPr algn="r" defTabSz="955675"/>
              <a:t>22</a:t>
            </a:fld>
            <a:endParaRPr lang="en-US" altLang="zh-CN" sz="1500"/>
          </a:p>
        </p:txBody>
      </p:sp>
      <p:sp>
        <p:nvSpPr>
          <p:cNvPr id="248836" name="Text Box 4"/>
          <p:cNvSpPr txBox="1">
            <a:spLocks noChangeArrowheads="1"/>
          </p:cNvSpPr>
          <p:nvPr/>
        </p:nvSpPr>
        <p:spPr bwMode="auto">
          <a:xfrm>
            <a:off x="838200" y="990600"/>
            <a:ext cx="8153400" cy="2282825"/>
          </a:xfrm>
          <a:prstGeom prst="rect">
            <a:avLst/>
          </a:prstGeom>
          <a:noFill/>
          <a:ln w="9525">
            <a:noFill/>
            <a:miter lim="800000"/>
            <a:headEnd/>
            <a:tailEnd/>
          </a:ln>
          <a:effectLst/>
        </p:spPr>
        <p:txBody>
          <a:bodyPr>
            <a:spAutoFit/>
          </a:bodyPr>
          <a:lstStyle/>
          <a:p>
            <a:pPr defTabSz="1017588"/>
            <a:endParaRPr lang="en-US" altLang="zh-CN" sz="2400" b="1"/>
          </a:p>
          <a:p>
            <a:pPr defTabSz="1017588"/>
            <a:endParaRPr lang="en-US" altLang="zh-CN" sz="2400" b="1"/>
          </a:p>
          <a:p>
            <a:pPr defTabSz="1017588"/>
            <a:endParaRPr lang="en-US" altLang="zh-CN" sz="2400" b="1"/>
          </a:p>
          <a:p>
            <a:pPr defTabSz="1017588"/>
            <a:endParaRPr lang="en-US" altLang="zh-CN" sz="2400" b="1"/>
          </a:p>
          <a:p>
            <a:pPr defTabSz="1017588"/>
            <a:r>
              <a:rPr lang="zh-CN" altLang="en-US" sz="2400" b="1"/>
              <a:t>  二、</a:t>
            </a:r>
          </a:p>
          <a:p>
            <a:pPr defTabSz="1017588"/>
            <a:r>
              <a:rPr lang="en-US" altLang="zh-CN" sz="2400" b="1">
                <a:ea typeface="华文细黑" pitchFamily="2" charset="-122"/>
              </a:rPr>
              <a:t>《</a:t>
            </a:r>
            <a:r>
              <a:rPr lang="zh-CN" altLang="en-US" sz="2400" b="1">
                <a:ea typeface="华文细黑" pitchFamily="2" charset="-122"/>
              </a:rPr>
              <a:t>公司保卫规章制度简读</a:t>
            </a:r>
            <a:r>
              <a:rPr lang="en-US" altLang="zh-CN" sz="2400" b="1">
                <a:ea typeface="华文细黑" pitchFamily="2" charset="-122"/>
              </a:rPr>
              <a:t>》</a:t>
            </a:r>
          </a:p>
        </p:txBody>
      </p:sp>
      <p:sp>
        <p:nvSpPr>
          <p:cNvPr id="248837" name="Text Box 5"/>
          <p:cNvSpPr txBox="1">
            <a:spLocks noChangeArrowheads="1"/>
          </p:cNvSpPr>
          <p:nvPr/>
        </p:nvSpPr>
        <p:spPr bwMode="auto">
          <a:xfrm>
            <a:off x="1127125" y="1228725"/>
            <a:ext cx="184150" cy="381000"/>
          </a:xfrm>
          <a:prstGeom prst="rect">
            <a:avLst/>
          </a:prstGeom>
          <a:noFill/>
          <a:ln w="9525">
            <a:noFill/>
            <a:miter lim="800000"/>
            <a:headEnd/>
            <a:tailEnd/>
          </a:ln>
          <a:effectLst/>
        </p:spPr>
        <p:txBody>
          <a:bodyPr wrap="none">
            <a:spAutoFit/>
          </a:bodyPr>
          <a:lstStyle/>
          <a:p>
            <a:pPr defTabSz="1017588"/>
            <a:endParaRPr lang="zh-CN" altLang="en-US"/>
          </a:p>
        </p:txBody>
      </p:sp>
      <p:pic>
        <p:nvPicPr>
          <p:cNvPr id="248838" name="Picture 6" descr="508349_141452477964_2"/>
          <p:cNvPicPr>
            <a:picLocks noChangeAspect="1" noChangeArrowheads="1"/>
          </p:cNvPicPr>
          <p:nvPr/>
        </p:nvPicPr>
        <p:blipFill>
          <a:blip r:embed="rId2" cstate="print"/>
          <a:srcRect/>
          <a:stretch>
            <a:fillRect/>
          </a:stretch>
        </p:blipFill>
        <p:spPr bwMode="auto">
          <a:xfrm>
            <a:off x="5257800" y="990600"/>
            <a:ext cx="3886200" cy="51816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3. </a:t>
            </a:r>
            <a:r>
              <a:rPr lang="zh-CN" altLang="en-US" sz="1600">
                <a:solidFill>
                  <a:srgbClr val="3333FF"/>
                </a:solidFill>
              </a:rPr>
              <a:t>公司保卫规章制度</a:t>
            </a:r>
          </a:p>
        </p:txBody>
      </p:sp>
      <p:sp>
        <p:nvSpPr>
          <p:cNvPr id="249859"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916B78A0-3406-4C2A-8B74-6BC86271B745}" type="slidenum">
              <a:rPr lang="en-US" altLang="zh-CN" sz="1500"/>
              <a:pPr algn="r" defTabSz="955675"/>
              <a:t>23</a:t>
            </a:fld>
            <a:endParaRPr lang="en-US" altLang="zh-CN" sz="1500"/>
          </a:p>
        </p:txBody>
      </p:sp>
      <p:sp>
        <p:nvSpPr>
          <p:cNvPr id="249860" name="Text Box 4"/>
          <p:cNvSpPr txBox="1">
            <a:spLocks noChangeArrowheads="1"/>
          </p:cNvSpPr>
          <p:nvPr/>
        </p:nvSpPr>
        <p:spPr bwMode="auto">
          <a:xfrm>
            <a:off x="685800" y="990600"/>
            <a:ext cx="8153400" cy="381000"/>
          </a:xfrm>
          <a:prstGeom prst="rect">
            <a:avLst/>
          </a:prstGeom>
          <a:noFill/>
          <a:ln w="9525">
            <a:noFill/>
            <a:miter lim="800000"/>
            <a:headEnd/>
            <a:tailEnd/>
          </a:ln>
          <a:effectLst/>
        </p:spPr>
        <p:txBody>
          <a:bodyPr>
            <a:spAutoFit/>
          </a:bodyPr>
          <a:lstStyle/>
          <a:p>
            <a:pPr defTabSz="1017588"/>
            <a:endParaRPr lang="zh-CN" altLang="en-US"/>
          </a:p>
        </p:txBody>
      </p:sp>
      <p:sp>
        <p:nvSpPr>
          <p:cNvPr id="249861" name="Text Box 5"/>
          <p:cNvSpPr txBox="1">
            <a:spLocks noChangeArrowheads="1"/>
          </p:cNvSpPr>
          <p:nvPr/>
        </p:nvSpPr>
        <p:spPr bwMode="auto">
          <a:xfrm>
            <a:off x="762000" y="914400"/>
            <a:ext cx="8153400" cy="5053013"/>
          </a:xfrm>
          <a:prstGeom prst="rect">
            <a:avLst/>
          </a:prstGeom>
          <a:noFill/>
          <a:ln w="9525">
            <a:noFill/>
            <a:miter lim="800000"/>
            <a:headEnd/>
            <a:tailEnd/>
          </a:ln>
          <a:effectLst/>
        </p:spPr>
        <p:txBody>
          <a:bodyPr>
            <a:spAutoFit/>
          </a:bodyPr>
          <a:lstStyle/>
          <a:p>
            <a:pPr defTabSz="1017588"/>
            <a:endParaRPr lang="zh-CN" altLang="en-US" sz="1800" b="1"/>
          </a:p>
          <a:p>
            <a:pPr defTabSz="1017588"/>
            <a:r>
              <a:rPr lang="zh-CN" altLang="en-US" sz="2000"/>
              <a:t>（一）</a:t>
            </a:r>
            <a:r>
              <a:rPr lang="zh-CN" altLang="en-US" sz="2400">
                <a:latin typeface="华文仿宋" pitchFamily="2" charset="-122"/>
                <a:ea typeface="华文仿宋" pitchFamily="2" charset="-122"/>
              </a:rPr>
              <a:t>严禁盗窃公司财产及他人物品</a:t>
            </a:r>
          </a:p>
          <a:p>
            <a:pPr defTabSz="1017588"/>
            <a:endParaRPr lang="zh-CN" altLang="en-US"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      违规处理：对违犯者按所盗财物价值</a:t>
            </a:r>
            <a:r>
              <a:rPr lang="en-US" altLang="zh-CN" sz="2400" b="1">
                <a:latin typeface="华文仿宋" pitchFamily="2" charset="-122"/>
                <a:ea typeface="华文仿宋" pitchFamily="2" charset="-122"/>
              </a:rPr>
              <a:t>10</a:t>
            </a:r>
            <a:r>
              <a:rPr lang="zh-CN" altLang="en-US" sz="2400" b="1">
                <a:latin typeface="华文仿宋" pitchFamily="2" charset="-122"/>
                <a:ea typeface="华文仿宋" pitchFamily="2" charset="-122"/>
              </a:rPr>
              <a:t>倍进行罚款，不足</a:t>
            </a:r>
            <a:r>
              <a:rPr lang="en-US" altLang="zh-CN" sz="2400" b="1">
                <a:latin typeface="华文仿宋" pitchFamily="2" charset="-122"/>
                <a:ea typeface="华文仿宋" pitchFamily="2" charset="-122"/>
              </a:rPr>
              <a:t>200</a:t>
            </a:r>
            <a:r>
              <a:rPr lang="zh-CN" altLang="en-US" sz="2400" b="1">
                <a:latin typeface="华文仿宋" pitchFamily="2" charset="-122"/>
                <a:ea typeface="华文仿宋" pitchFamily="2" charset="-122"/>
              </a:rPr>
              <a:t>元的以</a:t>
            </a:r>
            <a:r>
              <a:rPr lang="en-US" altLang="zh-CN" sz="2400" b="1">
                <a:latin typeface="华文仿宋" pitchFamily="2" charset="-122"/>
                <a:ea typeface="华文仿宋" pitchFamily="2" charset="-122"/>
              </a:rPr>
              <a:t>200</a:t>
            </a:r>
            <a:r>
              <a:rPr lang="zh-CN" altLang="en-US" sz="2400" b="1">
                <a:latin typeface="华文仿宋" pitchFamily="2" charset="-122"/>
                <a:ea typeface="华文仿宋" pitchFamily="2" charset="-122"/>
              </a:rPr>
              <a:t>元计算，处</a:t>
            </a:r>
            <a:r>
              <a:rPr lang="en-US" altLang="zh-CN" sz="2400" b="1">
                <a:latin typeface="华文仿宋" pitchFamily="2" charset="-122"/>
                <a:ea typeface="华文仿宋" pitchFamily="2" charset="-122"/>
              </a:rPr>
              <a:t>2000</a:t>
            </a:r>
            <a:r>
              <a:rPr lang="zh-CN" altLang="en-US" sz="2400" b="1">
                <a:latin typeface="华文仿宋" pitchFamily="2" charset="-122"/>
                <a:ea typeface="华文仿宋" pitchFamily="2" charset="-122"/>
              </a:rPr>
              <a:t>元罚款，并解除劳动合同；</a:t>
            </a:r>
            <a:r>
              <a:rPr lang="en-US" altLang="zh-CN" sz="2400" b="1">
                <a:latin typeface="华文仿宋" pitchFamily="2" charset="-122"/>
                <a:ea typeface="华文仿宋" pitchFamily="2" charset="-122"/>
              </a:rPr>
              <a:t>1000-4000</a:t>
            </a:r>
            <a:r>
              <a:rPr lang="zh-CN" altLang="en-US" sz="2400" b="1">
                <a:latin typeface="华文仿宋" pitchFamily="2" charset="-122"/>
                <a:ea typeface="华文仿宋" pitchFamily="2" charset="-122"/>
              </a:rPr>
              <a:t>元，移交司法机关，处拘役、有期徒刑一年以下；</a:t>
            </a:r>
            <a:r>
              <a:rPr lang="en-US" altLang="zh-CN" sz="2400" b="1">
                <a:latin typeface="华文仿宋" pitchFamily="2" charset="-122"/>
                <a:ea typeface="华文仿宋" pitchFamily="2" charset="-122"/>
              </a:rPr>
              <a:t>4000—10000</a:t>
            </a:r>
            <a:r>
              <a:rPr lang="zh-CN" altLang="en-US" sz="2400" b="1">
                <a:latin typeface="华文仿宋" pitchFamily="2" charset="-122"/>
                <a:ea typeface="华文仿宋" pitchFamily="2" charset="-122"/>
              </a:rPr>
              <a:t>元，处有期徒刑</a:t>
            </a:r>
            <a:r>
              <a:rPr lang="en-US" altLang="zh-CN" sz="2400" b="1">
                <a:latin typeface="华文仿宋" pitchFamily="2" charset="-122"/>
                <a:ea typeface="华文仿宋" pitchFamily="2" charset="-122"/>
              </a:rPr>
              <a:t>2—3</a:t>
            </a:r>
            <a:r>
              <a:rPr lang="zh-CN" altLang="en-US" sz="2400" b="1">
                <a:latin typeface="华文仿宋" pitchFamily="2" charset="-122"/>
                <a:ea typeface="华文仿宋" pitchFamily="2" charset="-122"/>
              </a:rPr>
              <a:t>年；</a:t>
            </a:r>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万元以上的处</a:t>
            </a:r>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年以上有期徒刑并处罚金。</a:t>
            </a:r>
          </a:p>
          <a:p>
            <a:pPr defTabSz="1017588"/>
            <a:r>
              <a:rPr lang="zh-CN" altLang="en-US" sz="2400" b="1">
                <a:latin typeface="华文仿宋" pitchFamily="2" charset="-122"/>
                <a:ea typeface="华文仿宋" pitchFamily="2" charset="-122"/>
              </a:rPr>
              <a:t>（二）</a:t>
            </a:r>
            <a:r>
              <a:rPr lang="zh-CN" altLang="en-US" sz="2400">
                <a:latin typeface="华文仿宋" pitchFamily="2" charset="-122"/>
                <a:ea typeface="华文仿宋" pitchFamily="2" charset="-122"/>
              </a:rPr>
              <a:t>严禁故意损坏公司财物或在损坏公司财物后有意逃避责任</a:t>
            </a:r>
          </a:p>
          <a:p>
            <a:pPr defTabSz="1017588"/>
            <a:r>
              <a:rPr lang="zh-CN" altLang="en-US" sz="2400" b="1">
                <a:latin typeface="华文仿宋" pitchFamily="2" charset="-122"/>
                <a:ea typeface="华文仿宋" pitchFamily="2" charset="-122"/>
              </a:rPr>
              <a:t>     违规处理：对违犯者处</a:t>
            </a:r>
            <a:r>
              <a:rPr lang="en-US" altLang="zh-CN" sz="2400" b="1">
                <a:latin typeface="华文仿宋" pitchFamily="2" charset="-122"/>
                <a:ea typeface="华文仿宋" pitchFamily="2" charset="-122"/>
              </a:rPr>
              <a:t>1000</a:t>
            </a:r>
            <a:r>
              <a:rPr lang="zh-CN" altLang="en-US" sz="2400" b="1">
                <a:latin typeface="华文仿宋" pitchFamily="2" charset="-122"/>
                <a:ea typeface="华文仿宋" pitchFamily="2" charset="-122"/>
              </a:rPr>
              <a:t>元罚款（不含赔偿被损坏物品价值费用），并解除劳动合同；构成犯罪的，移送司法机关处理。</a:t>
            </a:r>
          </a:p>
          <a:p>
            <a:pPr defTabSz="1017588"/>
            <a:r>
              <a:rPr lang="zh-CN" altLang="en-US" sz="2000">
                <a:latin typeface="华文仿宋" pitchFamily="2" charset="-122"/>
                <a:ea typeface="华文仿宋" pitchFamily="2" charset="-122"/>
              </a:rPr>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3. </a:t>
            </a:r>
            <a:r>
              <a:rPr lang="zh-CN" altLang="en-US" sz="1600">
                <a:solidFill>
                  <a:srgbClr val="3333FF"/>
                </a:solidFill>
              </a:rPr>
              <a:t>公司保卫规章制度</a:t>
            </a:r>
          </a:p>
        </p:txBody>
      </p:sp>
      <p:sp>
        <p:nvSpPr>
          <p:cNvPr id="250883"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A05DA8DF-AE60-4B4A-B81D-0A7AFD36C59C}" type="slidenum">
              <a:rPr lang="en-US" altLang="zh-CN" sz="1500"/>
              <a:pPr algn="r" defTabSz="955675"/>
              <a:t>24</a:t>
            </a:fld>
            <a:endParaRPr lang="en-US" altLang="zh-CN" sz="1500"/>
          </a:p>
        </p:txBody>
      </p:sp>
      <p:sp>
        <p:nvSpPr>
          <p:cNvPr id="250884" name="Text Box 4"/>
          <p:cNvSpPr txBox="1">
            <a:spLocks noChangeArrowheads="1"/>
          </p:cNvSpPr>
          <p:nvPr/>
        </p:nvSpPr>
        <p:spPr bwMode="auto">
          <a:xfrm>
            <a:off x="838200" y="990600"/>
            <a:ext cx="8153400" cy="381000"/>
          </a:xfrm>
          <a:prstGeom prst="rect">
            <a:avLst/>
          </a:prstGeom>
          <a:noFill/>
          <a:ln w="9525">
            <a:noFill/>
            <a:miter lim="800000"/>
            <a:headEnd/>
            <a:tailEnd/>
          </a:ln>
          <a:effectLst/>
        </p:spPr>
        <p:txBody>
          <a:bodyPr>
            <a:spAutoFit/>
          </a:bodyPr>
          <a:lstStyle/>
          <a:p>
            <a:pPr defTabSz="1017588"/>
            <a:endParaRPr lang="zh-CN" altLang="en-US"/>
          </a:p>
        </p:txBody>
      </p:sp>
      <p:sp>
        <p:nvSpPr>
          <p:cNvPr id="250885" name="Text Box 5"/>
          <p:cNvSpPr txBox="1">
            <a:spLocks noChangeArrowheads="1"/>
          </p:cNvSpPr>
          <p:nvPr/>
        </p:nvSpPr>
        <p:spPr bwMode="auto">
          <a:xfrm>
            <a:off x="762000" y="1066800"/>
            <a:ext cx="8305800" cy="5568950"/>
          </a:xfrm>
          <a:prstGeom prst="rect">
            <a:avLst/>
          </a:prstGeom>
          <a:noFill/>
          <a:ln w="9525">
            <a:noFill/>
            <a:miter lim="800000"/>
            <a:headEnd/>
            <a:tailEnd/>
          </a:ln>
          <a:effectLst/>
        </p:spPr>
        <p:txBody>
          <a:bodyPr>
            <a:spAutoFit/>
          </a:bodyPr>
          <a:lstStyle/>
          <a:p>
            <a:pPr defTabSz="1017588"/>
            <a:r>
              <a:rPr lang="zh-CN" altLang="en-US" sz="2400">
                <a:latin typeface="华文仿宋" pitchFamily="2" charset="-122"/>
                <a:ea typeface="华文仿宋" pitchFamily="2" charset="-122"/>
              </a:rPr>
              <a:t>（三）严禁撬开他人抽屉、工具箱、物品柜</a:t>
            </a:r>
          </a:p>
          <a:p>
            <a:pPr defTabSz="1017588"/>
            <a:r>
              <a:rPr lang="zh-CN" altLang="en-US" sz="2400" b="1">
                <a:latin typeface="华文仿宋" pitchFamily="2" charset="-122"/>
                <a:ea typeface="华文仿宋" pitchFamily="2" charset="-122"/>
              </a:rPr>
              <a:t>     违规处理：对违犯者按偷盗论处，按所拿物品价值</a:t>
            </a:r>
            <a:r>
              <a:rPr lang="en-US" altLang="zh-CN" sz="2400" b="1">
                <a:latin typeface="华文仿宋" pitchFamily="2" charset="-122"/>
                <a:ea typeface="华文仿宋" pitchFamily="2" charset="-122"/>
              </a:rPr>
              <a:t>10</a:t>
            </a:r>
            <a:r>
              <a:rPr lang="zh-CN" altLang="en-US" sz="2400" b="1">
                <a:latin typeface="华文仿宋" pitchFamily="2" charset="-122"/>
                <a:ea typeface="华文仿宋" pitchFamily="2" charset="-122"/>
              </a:rPr>
              <a:t>倍罚款，不足</a:t>
            </a:r>
            <a:r>
              <a:rPr lang="en-US" altLang="zh-CN" sz="2400" b="1">
                <a:latin typeface="华文仿宋" pitchFamily="2" charset="-122"/>
                <a:ea typeface="华文仿宋" pitchFamily="2" charset="-122"/>
              </a:rPr>
              <a:t>200</a:t>
            </a:r>
            <a:r>
              <a:rPr lang="zh-CN" altLang="en-US" sz="2400" b="1">
                <a:latin typeface="华文仿宋" pitchFamily="2" charset="-122"/>
                <a:ea typeface="华文仿宋" pitchFamily="2" charset="-122"/>
              </a:rPr>
              <a:t>元的以</a:t>
            </a:r>
            <a:r>
              <a:rPr lang="en-US" altLang="zh-CN" sz="2400" b="1">
                <a:latin typeface="华文仿宋" pitchFamily="2" charset="-122"/>
                <a:ea typeface="华文仿宋" pitchFamily="2" charset="-122"/>
              </a:rPr>
              <a:t>200</a:t>
            </a:r>
            <a:r>
              <a:rPr lang="zh-CN" altLang="en-US" sz="2400" b="1">
                <a:latin typeface="华文仿宋" pitchFamily="2" charset="-122"/>
                <a:ea typeface="华文仿宋" pitchFamily="2" charset="-122"/>
              </a:rPr>
              <a:t>元计算，处</a:t>
            </a:r>
            <a:r>
              <a:rPr lang="en-US" altLang="zh-CN" sz="2400" b="1">
                <a:latin typeface="华文仿宋" pitchFamily="2" charset="-122"/>
                <a:ea typeface="华文仿宋" pitchFamily="2" charset="-122"/>
              </a:rPr>
              <a:t>2000</a:t>
            </a:r>
            <a:r>
              <a:rPr lang="zh-CN" altLang="en-US" sz="2400" b="1">
                <a:latin typeface="华文仿宋" pitchFamily="2" charset="-122"/>
                <a:ea typeface="华文仿宋" pitchFamily="2" charset="-122"/>
              </a:rPr>
              <a:t>元罚款，并解除劳动合同。</a:t>
            </a:r>
          </a:p>
          <a:p>
            <a:pPr defTabSz="1017588"/>
            <a:endParaRPr lang="zh-CN" altLang="en-US" sz="2400">
              <a:latin typeface="华文仿宋" pitchFamily="2" charset="-122"/>
              <a:ea typeface="华文仿宋" pitchFamily="2" charset="-122"/>
            </a:endParaRPr>
          </a:p>
          <a:p>
            <a:pPr defTabSz="1017588"/>
            <a:r>
              <a:rPr lang="zh-CN" altLang="en-US" sz="2400">
                <a:latin typeface="华文仿宋" pitchFamily="2" charset="-122"/>
                <a:ea typeface="华文仿宋" pitchFamily="2" charset="-122"/>
              </a:rPr>
              <a:t>（四）严禁私自拆卸、挪用车辆备品、配件</a:t>
            </a:r>
          </a:p>
          <a:p>
            <a:pPr defTabSz="1017588"/>
            <a:r>
              <a:rPr lang="zh-CN" altLang="en-US" sz="2400" b="1">
                <a:latin typeface="华文仿宋" pitchFamily="2" charset="-122"/>
                <a:ea typeface="华文仿宋" pitchFamily="2" charset="-122"/>
              </a:rPr>
              <a:t>     违规处理：没有审批手续的，一律按偷盗论处。根据物品价值，处</a:t>
            </a:r>
            <a:r>
              <a:rPr lang="en-US" altLang="zh-CN" sz="2400" b="1">
                <a:latin typeface="华文仿宋" pitchFamily="2" charset="-122"/>
                <a:ea typeface="华文仿宋" pitchFamily="2" charset="-122"/>
              </a:rPr>
              <a:t>2000</a:t>
            </a:r>
            <a:r>
              <a:rPr lang="zh-CN" altLang="en-US" sz="2400" b="1">
                <a:latin typeface="华文仿宋" pitchFamily="2" charset="-122"/>
                <a:ea typeface="华文仿宋" pitchFamily="2" charset="-122"/>
              </a:rPr>
              <a:t>元罚款或移交司法机关处理。</a:t>
            </a:r>
          </a:p>
          <a:p>
            <a:pPr defTabSz="1017588"/>
            <a:r>
              <a:rPr lang="zh-CN" altLang="en-US" sz="2400" b="1">
                <a:latin typeface="华文仿宋" pitchFamily="2" charset="-122"/>
                <a:ea typeface="华文仿宋" pitchFamily="2" charset="-122"/>
              </a:rPr>
              <a:t> </a:t>
            </a:r>
          </a:p>
          <a:p>
            <a:pPr defTabSz="1017588"/>
            <a:r>
              <a:rPr lang="zh-CN" altLang="en-US" sz="2400">
                <a:latin typeface="华文仿宋" pitchFamily="2" charset="-122"/>
                <a:ea typeface="华文仿宋" pitchFamily="2" charset="-122"/>
              </a:rPr>
              <a:t>（五）严禁在公司禁止拍摄区拍照</a:t>
            </a:r>
          </a:p>
          <a:p>
            <a:pPr defTabSz="1017588"/>
            <a:r>
              <a:rPr lang="zh-CN" altLang="en-US" sz="2400" b="1">
                <a:latin typeface="华文仿宋" pitchFamily="2" charset="-122"/>
                <a:ea typeface="华文仿宋" pitchFamily="2" charset="-122"/>
              </a:rPr>
              <a:t>     违规处理：没有审批手续的，一律没收照相器材，处以</a:t>
            </a:r>
            <a:r>
              <a:rPr lang="en-US" altLang="zh-CN" sz="2400" b="1">
                <a:latin typeface="华文仿宋" pitchFamily="2" charset="-122"/>
                <a:ea typeface="华文仿宋" pitchFamily="2" charset="-122"/>
              </a:rPr>
              <a:t>500—2000</a:t>
            </a:r>
            <a:r>
              <a:rPr lang="zh-CN" altLang="en-US" sz="2400" b="1">
                <a:latin typeface="华文仿宋" pitchFamily="2" charset="-122"/>
                <a:ea typeface="华文仿宋" pitchFamily="2" charset="-122"/>
              </a:rPr>
              <a:t>元罚款，并对所在单位通报批评；介绍公司外部人员来私自拍摄的，没收照相器材，并移交司法机关处置。</a:t>
            </a:r>
          </a:p>
          <a:p>
            <a:pPr defTabSz="1017588"/>
            <a:endParaRPr lang="zh-CN" altLang="en-US"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3. </a:t>
            </a:r>
            <a:r>
              <a:rPr lang="zh-CN" altLang="en-US" sz="1600">
                <a:solidFill>
                  <a:srgbClr val="3333FF"/>
                </a:solidFill>
              </a:rPr>
              <a:t>公司保卫规章制度</a:t>
            </a:r>
          </a:p>
        </p:txBody>
      </p:sp>
      <p:sp>
        <p:nvSpPr>
          <p:cNvPr id="251907"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B9F76FD5-0F0E-4DD2-9501-35C4E5200EEE}" type="slidenum">
              <a:rPr lang="en-US" altLang="zh-CN" sz="1500"/>
              <a:pPr algn="r" defTabSz="955675"/>
              <a:t>25</a:t>
            </a:fld>
            <a:endParaRPr lang="en-US" altLang="zh-CN" sz="1500"/>
          </a:p>
        </p:txBody>
      </p:sp>
      <p:sp>
        <p:nvSpPr>
          <p:cNvPr id="251908" name="Text Box 4"/>
          <p:cNvSpPr txBox="1">
            <a:spLocks noChangeArrowheads="1"/>
          </p:cNvSpPr>
          <p:nvPr/>
        </p:nvSpPr>
        <p:spPr bwMode="auto">
          <a:xfrm>
            <a:off x="838200" y="990600"/>
            <a:ext cx="8153400" cy="381000"/>
          </a:xfrm>
          <a:prstGeom prst="rect">
            <a:avLst/>
          </a:prstGeom>
          <a:noFill/>
          <a:ln w="9525">
            <a:noFill/>
            <a:miter lim="800000"/>
            <a:headEnd/>
            <a:tailEnd/>
          </a:ln>
          <a:effectLst/>
        </p:spPr>
        <p:txBody>
          <a:bodyPr>
            <a:spAutoFit/>
          </a:bodyPr>
          <a:lstStyle/>
          <a:p>
            <a:pPr defTabSz="1017588"/>
            <a:endParaRPr lang="zh-CN" altLang="en-US"/>
          </a:p>
        </p:txBody>
      </p:sp>
      <p:sp>
        <p:nvSpPr>
          <p:cNvPr id="251909" name="Text Box 5"/>
          <p:cNvSpPr txBox="1">
            <a:spLocks noChangeArrowheads="1"/>
          </p:cNvSpPr>
          <p:nvPr/>
        </p:nvSpPr>
        <p:spPr bwMode="auto">
          <a:xfrm>
            <a:off x="685800" y="1295400"/>
            <a:ext cx="8229600" cy="3378200"/>
          </a:xfrm>
          <a:prstGeom prst="rect">
            <a:avLst/>
          </a:prstGeom>
          <a:noFill/>
          <a:ln w="9525">
            <a:noFill/>
            <a:miter lim="800000"/>
            <a:headEnd/>
            <a:tailEnd/>
          </a:ln>
          <a:effectLst/>
        </p:spPr>
        <p:txBody>
          <a:bodyPr>
            <a:spAutoFit/>
          </a:bodyPr>
          <a:lstStyle/>
          <a:p>
            <a:pPr defTabSz="1017588"/>
            <a:r>
              <a:rPr lang="zh-CN" altLang="en-US" sz="2400">
                <a:latin typeface="华文仿宋" pitchFamily="2" charset="-122"/>
                <a:ea typeface="华文仿宋" pitchFamily="2" charset="-122"/>
              </a:rPr>
              <a:t>（六）严禁在公司工作、生活、学习场所打架斗殴</a:t>
            </a:r>
          </a:p>
          <a:p>
            <a:pPr defTabSz="1017588"/>
            <a:r>
              <a:rPr lang="zh-CN" altLang="en-US" sz="2400" b="1">
                <a:latin typeface="华文仿宋" pitchFamily="2" charset="-122"/>
                <a:ea typeface="华文仿宋" pitchFamily="2" charset="-122"/>
              </a:rPr>
              <a:t>      违规处理：对违犯者一律解除劳动合同；情节严重的，移送公安机关处理。</a:t>
            </a:r>
          </a:p>
          <a:p>
            <a:pPr defTabSz="1017588"/>
            <a:endParaRPr lang="zh-CN" altLang="en-US"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 </a:t>
            </a:r>
          </a:p>
          <a:p>
            <a:pPr defTabSz="1017588"/>
            <a:r>
              <a:rPr lang="zh-CN" altLang="en-US" sz="2400">
                <a:latin typeface="华文仿宋" pitchFamily="2" charset="-122"/>
                <a:ea typeface="华文仿宋" pitchFamily="2" charset="-122"/>
              </a:rPr>
              <a:t>（七）严禁不按规定办理动火审批手续作业</a:t>
            </a:r>
          </a:p>
          <a:p>
            <a:pPr defTabSz="1017588"/>
            <a:r>
              <a:rPr lang="zh-CN" altLang="en-US" sz="2400" b="1">
                <a:latin typeface="华文仿宋" pitchFamily="2" charset="-122"/>
                <a:ea typeface="华文仿宋" pitchFamily="2" charset="-122"/>
              </a:rPr>
              <a:t>      违规处理：对不按规定办理动火审批手续，而进行电焊、切割等作业者处以</a:t>
            </a:r>
            <a:r>
              <a:rPr lang="en-US" altLang="zh-CN" sz="2400" b="1">
                <a:latin typeface="华文仿宋" pitchFamily="2" charset="-122"/>
                <a:ea typeface="华文仿宋" pitchFamily="2" charset="-122"/>
              </a:rPr>
              <a:t>3000</a:t>
            </a:r>
            <a:r>
              <a:rPr lang="zh-CN" altLang="en-US" sz="2400" b="1">
                <a:latin typeface="华文仿宋" pitchFamily="2" charset="-122"/>
                <a:ea typeface="华文仿宋" pitchFamily="2" charset="-122"/>
              </a:rPr>
              <a:t>元罚款，并给予书面警告或记过处分。</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3. </a:t>
            </a:r>
            <a:r>
              <a:rPr lang="zh-CN" altLang="en-US" sz="1600">
                <a:solidFill>
                  <a:srgbClr val="3333FF"/>
                </a:solidFill>
              </a:rPr>
              <a:t>公司保卫规章制度</a:t>
            </a:r>
          </a:p>
        </p:txBody>
      </p:sp>
      <p:sp>
        <p:nvSpPr>
          <p:cNvPr id="252931"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85562177-FAC6-4E55-9C72-F9E28B154508}" type="slidenum">
              <a:rPr lang="en-US" altLang="zh-CN" sz="1500"/>
              <a:pPr algn="r" defTabSz="955675"/>
              <a:t>26</a:t>
            </a:fld>
            <a:endParaRPr lang="en-US" altLang="zh-CN" sz="1500"/>
          </a:p>
        </p:txBody>
      </p:sp>
      <p:sp>
        <p:nvSpPr>
          <p:cNvPr id="252932" name="Text Box 4"/>
          <p:cNvSpPr txBox="1">
            <a:spLocks noChangeArrowheads="1"/>
          </p:cNvSpPr>
          <p:nvPr/>
        </p:nvSpPr>
        <p:spPr bwMode="auto">
          <a:xfrm>
            <a:off x="838200" y="990600"/>
            <a:ext cx="8153400" cy="381000"/>
          </a:xfrm>
          <a:prstGeom prst="rect">
            <a:avLst/>
          </a:prstGeom>
          <a:noFill/>
          <a:ln w="9525">
            <a:noFill/>
            <a:miter lim="800000"/>
            <a:headEnd/>
            <a:tailEnd/>
          </a:ln>
          <a:effectLst/>
        </p:spPr>
        <p:txBody>
          <a:bodyPr>
            <a:spAutoFit/>
          </a:bodyPr>
          <a:lstStyle/>
          <a:p>
            <a:pPr defTabSz="1017588"/>
            <a:endParaRPr lang="zh-CN" altLang="en-US"/>
          </a:p>
        </p:txBody>
      </p:sp>
      <p:sp>
        <p:nvSpPr>
          <p:cNvPr id="252933" name="Text Box 5"/>
          <p:cNvSpPr txBox="1">
            <a:spLocks noChangeArrowheads="1"/>
          </p:cNvSpPr>
          <p:nvPr/>
        </p:nvSpPr>
        <p:spPr bwMode="auto">
          <a:xfrm>
            <a:off x="457200" y="990600"/>
            <a:ext cx="8840788" cy="381000"/>
          </a:xfrm>
          <a:prstGeom prst="rect">
            <a:avLst/>
          </a:prstGeom>
          <a:noFill/>
          <a:ln w="9525">
            <a:noFill/>
            <a:miter lim="800000"/>
            <a:headEnd/>
            <a:tailEnd/>
          </a:ln>
          <a:effectLst/>
        </p:spPr>
        <p:txBody>
          <a:bodyPr>
            <a:spAutoFit/>
          </a:bodyPr>
          <a:lstStyle/>
          <a:p>
            <a:pPr defTabSz="1017588"/>
            <a:endParaRPr lang="zh-CN" altLang="en-US"/>
          </a:p>
        </p:txBody>
      </p:sp>
      <p:sp>
        <p:nvSpPr>
          <p:cNvPr id="252934" name="Text Box 6"/>
          <p:cNvSpPr txBox="1">
            <a:spLocks noChangeArrowheads="1"/>
          </p:cNvSpPr>
          <p:nvPr/>
        </p:nvSpPr>
        <p:spPr bwMode="auto">
          <a:xfrm>
            <a:off x="609600" y="762000"/>
            <a:ext cx="8305800" cy="5568950"/>
          </a:xfrm>
          <a:prstGeom prst="rect">
            <a:avLst/>
          </a:prstGeom>
          <a:noFill/>
          <a:ln w="9525">
            <a:noFill/>
            <a:miter lim="800000"/>
            <a:headEnd/>
            <a:tailEnd/>
          </a:ln>
          <a:effectLst/>
        </p:spPr>
        <p:txBody>
          <a:bodyPr>
            <a:spAutoFit/>
          </a:bodyPr>
          <a:lstStyle/>
          <a:p>
            <a:pPr defTabSz="1017588"/>
            <a:endParaRPr lang="zh-CN" altLang="en-US" sz="2400" b="1">
              <a:latin typeface="华文仿宋" pitchFamily="2" charset="-122"/>
              <a:ea typeface="华文仿宋" pitchFamily="2" charset="-122"/>
            </a:endParaRPr>
          </a:p>
          <a:p>
            <a:pPr defTabSz="1017588"/>
            <a:r>
              <a:rPr lang="zh-CN" altLang="en-US" sz="2400">
                <a:latin typeface="华文仿宋" pitchFamily="2" charset="-122"/>
                <a:ea typeface="华文仿宋" pitchFamily="2" charset="-122"/>
              </a:rPr>
              <a:t>（八）严禁在易燃易爆物品储存、作业区域使用手机和穿带铁钉子的鞋</a:t>
            </a:r>
          </a:p>
          <a:p>
            <a:pPr defTabSz="1017588"/>
            <a:r>
              <a:rPr lang="zh-CN" altLang="en-US" sz="2400" b="1">
                <a:latin typeface="华文仿宋" pitchFamily="2" charset="-122"/>
                <a:ea typeface="华文仿宋" pitchFamily="2" charset="-122"/>
              </a:rPr>
              <a:t>    违规处理：对违犯者处以</a:t>
            </a:r>
            <a:r>
              <a:rPr lang="en-US" altLang="zh-CN" sz="2400" b="1">
                <a:latin typeface="华文仿宋" pitchFamily="2" charset="-122"/>
                <a:ea typeface="华文仿宋" pitchFamily="2" charset="-122"/>
              </a:rPr>
              <a:t>500</a:t>
            </a:r>
            <a:r>
              <a:rPr lang="zh-CN" altLang="en-US" sz="2400" b="1">
                <a:latin typeface="华文仿宋" pitchFamily="2" charset="-122"/>
                <a:ea typeface="华文仿宋" pitchFamily="2" charset="-122"/>
              </a:rPr>
              <a:t>元罚款，并给予书面警告或记过处分。</a:t>
            </a:r>
          </a:p>
          <a:p>
            <a:pPr defTabSz="1017588"/>
            <a:endParaRPr lang="zh-CN" altLang="en-US" sz="2400" b="1">
              <a:latin typeface="华文仿宋" pitchFamily="2" charset="-122"/>
              <a:ea typeface="华文仿宋" pitchFamily="2" charset="-122"/>
            </a:endParaRPr>
          </a:p>
          <a:p>
            <a:pPr defTabSz="1017588"/>
            <a:r>
              <a:rPr lang="zh-CN" altLang="en-US" sz="2400">
                <a:latin typeface="华文仿宋" pitchFamily="2" charset="-122"/>
                <a:ea typeface="华文仿宋" pitchFamily="2" charset="-122"/>
              </a:rPr>
              <a:t>（九）严禁在公司禁烟区内吸烟</a:t>
            </a:r>
          </a:p>
          <a:p>
            <a:pPr defTabSz="1017588"/>
            <a:r>
              <a:rPr lang="zh-CN" altLang="en-US" sz="2400" b="1">
                <a:latin typeface="华文仿宋" pitchFamily="2" charset="-122"/>
                <a:ea typeface="华文仿宋" pitchFamily="2" charset="-122"/>
              </a:rPr>
              <a:t>    违规处理：对在一般禁烟区内吸烟者处以</a:t>
            </a:r>
            <a:r>
              <a:rPr lang="en-US" altLang="zh-CN" sz="2400" b="1">
                <a:latin typeface="华文仿宋" pitchFamily="2" charset="-122"/>
                <a:ea typeface="华文仿宋" pitchFamily="2" charset="-122"/>
              </a:rPr>
              <a:t>500</a:t>
            </a:r>
            <a:r>
              <a:rPr lang="zh-CN" altLang="en-US" sz="2400" b="1">
                <a:latin typeface="华文仿宋" pitchFamily="2" charset="-122"/>
                <a:ea typeface="华文仿宋" pitchFamily="2" charset="-122"/>
              </a:rPr>
              <a:t>元罚款；对在重点禁烟区内吸烟者处以</a:t>
            </a:r>
            <a:r>
              <a:rPr lang="en-US" altLang="zh-CN" sz="2400" b="1">
                <a:latin typeface="华文仿宋" pitchFamily="2" charset="-122"/>
                <a:ea typeface="华文仿宋" pitchFamily="2" charset="-122"/>
              </a:rPr>
              <a:t>1000</a:t>
            </a:r>
            <a:r>
              <a:rPr lang="zh-CN" altLang="en-US" sz="2400" b="1">
                <a:latin typeface="华文仿宋" pitchFamily="2" charset="-122"/>
                <a:ea typeface="华文仿宋" pitchFamily="2" charset="-122"/>
              </a:rPr>
              <a:t>元罚款，并解除劳动合同。</a:t>
            </a:r>
          </a:p>
          <a:p>
            <a:pPr defTabSz="1017588"/>
            <a:endParaRPr lang="zh-CN" altLang="en-US" sz="2400" b="1">
              <a:latin typeface="华文仿宋" pitchFamily="2" charset="-122"/>
              <a:ea typeface="华文仿宋" pitchFamily="2" charset="-122"/>
            </a:endParaRPr>
          </a:p>
          <a:p>
            <a:pPr defTabSz="1017588"/>
            <a:r>
              <a:rPr lang="zh-CN" altLang="en-US" sz="2400">
                <a:latin typeface="华文仿宋" pitchFamily="2" charset="-122"/>
                <a:ea typeface="华文仿宋" pitchFamily="2" charset="-122"/>
              </a:rPr>
              <a:t>（十）严禁擅自使用电炉、电加热器（如：热得快、电磁炉、电水壶等）</a:t>
            </a:r>
          </a:p>
          <a:p>
            <a:pPr defTabSz="1017588"/>
            <a:r>
              <a:rPr lang="zh-CN" altLang="en-US" sz="2400" b="1">
                <a:latin typeface="华文仿宋" pitchFamily="2" charset="-122"/>
                <a:ea typeface="华文仿宋" pitchFamily="2" charset="-122"/>
              </a:rPr>
              <a:t>     违规处理：对违犯者处以</a:t>
            </a:r>
            <a:r>
              <a:rPr lang="en-US" altLang="zh-CN" sz="2400" b="1">
                <a:latin typeface="华文仿宋" pitchFamily="2" charset="-122"/>
                <a:ea typeface="华文仿宋" pitchFamily="2" charset="-122"/>
              </a:rPr>
              <a:t>500</a:t>
            </a:r>
            <a:r>
              <a:rPr lang="zh-CN" altLang="en-US" sz="2400" b="1">
                <a:latin typeface="华文仿宋" pitchFamily="2" charset="-122"/>
                <a:ea typeface="华文仿宋" pitchFamily="2" charset="-122"/>
              </a:rPr>
              <a:t>元罚款，并给予书面警告或记过处分。</a:t>
            </a:r>
          </a:p>
          <a:p>
            <a:pPr algn="just" defTabSz="1017588"/>
            <a:r>
              <a:rPr lang="zh-CN" altLang="en-US" sz="2400" b="1">
                <a:latin typeface="华文仿宋" pitchFamily="2" charset="-122"/>
                <a:ea typeface="华文仿宋" pitchFamily="2" charset="-122"/>
              </a:rPr>
              <a: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3. </a:t>
            </a:r>
            <a:r>
              <a:rPr lang="zh-CN" altLang="en-US" sz="1600">
                <a:solidFill>
                  <a:srgbClr val="3333FF"/>
                </a:solidFill>
              </a:rPr>
              <a:t>公司保卫规章制度</a:t>
            </a:r>
          </a:p>
        </p:txBody>
      </p:sp>
      <p:sp>
        <p:nvSpPr>
          <p:cNvPr id="253955"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34CF9B3A-6F86-456D-9B15-71687742EDFC}" type="slidenum">
              <a:rPr lang="en-US" altLang="zh-CN" sz="1500"/>
              <a:pPr algn="r" defTabSz="955675"/>
              <a:t>27</a:t>
            </a:fld>
            <a:endParaRPr lang="en-US" altLang="zh-CN" sz="1500"/>
          </a:p>
        </p:txBody>
      </p:sp>
      <p:sp>
        <p:nvSpPr>
          <p:cNvPr id="253956" name="Text Box 4"/>
          <p:cNvSpPr txBox="1">
            <a:spLocks noChangeArrowheads="1"/>
          </p:cNvSpPr>
          <p:nvPr/>
        </p:nvSpPr>
        <p:spPr bwMode="auto">
          <a:xfrm>
            <a:off x="914400" y="914400"/>
            <a:ext cx="8229600" cy="4473575"/>
          </a:xfrm>
          <a:prstGeom prst="rect">
            <a:avLst/>
          </a:prstGeom>
          <a:noFill/>
          <a:ln w="9525">
            <a:noFill/>
            <a:miter lim="800000"/>
            <a:headEnd/>
            <a:tailEnd/>
          </a:ln>
          <a:effectLst/>
        </p:spPr>
        <p:txBody>
          <a:bodyPr>
            <a:spAutoFit/>
          </a:bodyPr>
          <a:lstStyle/>
          <a:p>
            <a:pPr defTabSz="1017588"/>
            <a:r>
              <a:rPr lang="zh-CN" altLang="en-US" sz="2400" b="1">
                <a:latin typeface="华文仿宋" pitchFamily="2" charset="-122"/>
                <a:ea typeface="华文仿宋" pitchFamily="2" charset="-122"/>
              </a:rPr>
              <a:t>        </a:t>
            </a:r>
          </a:p>
          <a:p>
            <a:pPr defTabSz="1017588"/>
            <a:r>
              <a:rPr lang="zh-CN" altLang="en-US" sz="2400">
                <a:latin typeface="华文仿宋" pitchFamily="2" charset="-122"/>
                <a:ea typeface="华文仿宋" pitchFamily="2" charset="-122"/>
              </a:rPr>
              <a:t>        公司治安奖励基金管理规定等制度中相关奖励规定：</a:t>
            </a:r>
          </a:p>
          <a:p>
            <a:pPr defTabSz="1017588"/>
            <a:r>
              <a:rPr lang="en-US" altLang="zh-CN" sz="2400" b="1">
                <a:latin typeface="华文仿宋" pitchFamily="2" charset="-122"/>
                <a:ea typeface="华文仿宋" pitchFamily="2" charset="-122"/>
              </a:rPr>
              <a:t>      </a:t>
            </a:r>
          </a:p>
          <a:p>
            <a:pPr defTabSz="1017588"/>
            <a:r>
              <a:rPr lang="en-US" altLang="zh-CN" sz="2400" b="1">
                <a:latin typeface="华文仿宋" pitchFamily="2" charset="-122"/>
                <a:ea typeface="华文仿宋" pitchFamily="2" charset="-122"/>
              </a:rPr>
              <a:t>       1</a:t>
            </a:r>
            <a:r>
              <a:rPr lang="zh-CN" altLang="en-US" sz="2400" b="1">
                <a:latin typeface="华文仿宋" pitchFamily="2" charset="-122"/>
                <a:ea typeface="华文仿宋" pitchFamily="2" charset="-122"/>
              </a:rPr>
              <a:t>、对举报的盗窃等重大案件线索，一经核实，公司根据实际情况给予</a:t>
            </a:r>
            <a:r>
              <a:rPr lang="en-US" altLang="zh-CN" sz="2400" b="1">
                <a:latin typeface="华文仿宋" pitchFamily="2" charset="-122"/>
                <a:ea typeface="华文仿宋" pitchFamily="2" charset="-122"/>
              </a:rPr>
              <a:t>200—10000</a:t>
            </a:r>
            <a:r>
              <a:rPr lang="zh-CN" altLang="en-US" sz="2400" b="1">
                <a:latin typeface="华文仿宋" pitchFamily="2" charset="-122"/>
                <a:ea typeface="华文仿宋" pitchFamily="2" charset="-122"/>
              </a:rPr>
              <a:t>元奖励；</a:t>
            </a:r>
          </a:p>
          <a:p>
            <a:pPr defTabSz="1017588"/>
            <a:endParaRPr lang="zh-CN" altLang="en-US" sz="2400" b="1">
              <a:latin typeface="华文仿宋" pitchFamily="2" charset="-122"/>
              <a:ea typeface="华文仿宋" pitchFamily="2" charset="-122"/>
            </a:endParaRPr>
          </a:p>
          <a:p>
            <a:pPr defTabSz="1017588"/>
            <a:r>
              <a:rPr lang="en-US" altLang="zh-CN" sz="2400" b="1">
                <a:latin typeface="华文仿宋" pitchFamily="2" charset="-122"/>
                <a:ea typeface="华文仿宋" pitchFamily="2" charset="-122"/>
              </a:rPr>
              <a:t>       2</a:t>
            </a:r>
            <a:r>
              <a:rPr lang="zh-CN" altLang="en-US" sz="2400" b="1">
                <a:latin typeface="华文仿宋" pitchFamily="2" charset="-122"/>
                <a:ea typeface="华文仿宋" pitchFamily="2" charset="-122"/>
              </a:rPr>
              <a:t>、对发现违规违法行为，主动上前制止、斗争，避免公司财产或员工人身和财产造成重大损失，成绩突出的人员，根据避免的案件严重程度给予</a:t>
            </a:r>
            <a:r>
              <a:rPr lang="en-US" altLang="zh-CN" sz="2400" b="1">
                <a:latin typeface="华文仿宋" pitchFamily="2" charset="-122"/>
                <a:ea typeface="华文仿宋" pitchFamily="2" charset="-122"/>
              </a:rPr>
              <a:t>200—10000</a:t>
            </a:r>
            <a:r>
              <a:rPr lang="zh-CN" altLang="en-US" sz="2400" b="1">
                <a:latin typeface="华文仿宋" pitchFamily="2" charset="-122"/>
                <a:ea typeface="华文仿宋" pitchFamily="2" charset="-122"/>
              </a:rPr>
              <a:t>元∕次奖励；</a:t>
            </a:r>
          </a:p>
          <a:p>
            <a:pPr defTabSz="1017588"/>
            <a:endParaRPr lang="zh-CN" altLang="en-US" sz="2400" b="1">
              <a:latin typeface="华文仿宋" pitchFamily="2" charset="-122"/>
              <a:ea typeface="华文仿宋" pitchFamily="2" charset="-122"/>
            </a:endParaRPr>
          </a:p>
          <a:p>
            <a:pPr defTabSz="1017588"/>
            <a:r>
              <a:rPr lang="en-US" altLang="zh-CN" sz="2400" b="1">
                <a:latin typeface="华文仿宋" pitchFamily="2" charset="-122"/>
                <a:ea typeface="华文仿宋" pitchFamily="2" charset="-122"/>
              </a:rPr>
              <a:t>      3</a:t>
            </a:r>
            <a:r>
              <a:rPr lang="zh-CN" altLang="en-US" sz="2400" b="1">
                <a:latin typeface="华文仿宋" pitchFamily="2" charset="-122"/>
                <a:ea typeface="华文仿宋" pitchFamily="2" charset="-122"/>
              </a:rPr>
              <a:t>、发现火险及时报警的和在灭火扑救过程中有重大贡献的人员，公司根据实际情况给予</a:t>
            </a:r>
            <a:r>
              <a:rPr lang="en-US" altLang="zh-CN" sz="2400" b="1">
                <a:latin typeface="华文仿宋" pitchFamily="2" charset="-122"/>
                <a:ea typeface="华文仿宋" pitchFamily="2" charset="-122"/>
              </a:rPr>
              <a:t>100—2000</a:t>
            </a:r>
            <a:r>
              <a:rPr lang="zh-CN" altLang="en-US" sz="2400" b="1">
                <a:latin typeface="华文仿宋" pitchFamily="2" charset="-122"/>
                <a:ea typeface="华文仿宋" pitchFamily="2" charset="-122"/>
              </a:rPr>
              <a:t>元奖励；</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63BD9E66-CFA7-4FA7-B32F-74A561292237}" type="slidenum">
              <a:rPr lang="en-US" altLang="zh-CN" sz="1500"/>
              <a:pPr algn="r" defTabSz="955675"/>
              <a:t>28</a:t>
            </a:fld>
            <a:endParaRPr lang="en-US" altLang="zh-CN" sz="1500"/>
          </a:p>
        </p:txBody>
      </p:sp>
      <p:sp>
        <p:nvSpPr>
          <p:cNvPr id="254979" name="Rectangle 2"/>
          <p:cNvSpPr>
            <a:spLocks noGrp="1" noChangeArrowheads="1"/>
          </p:cNvSpPr>
          <p:nvPr>
            <p:ph type="title" idx="4294967295"/>
          </p:nvPr>
        </p:nvSpPr>
        <p:spPr>
          <a:xfrm>
            <a:off x="685800" y="990600"/>
            <a:ext cx="8378825" cy="608013"/>
          </a:xfrm>
        </p:spPr>
        <p:txBody>
          <a:bodyPr/>
          <a:lstStyle/>
          <a:p>
            <a:r>
              <a:rPr lang="zh-CN" altLang="en-US">
                <a:latin typeface="黑体" pitchFamily="2" charset="-122"/>
                <a:ea typeface="黑体" pitchFamily="2" charset="-122"/>
              </a:rPr>
              <a:t>目录</a:t>
            </a:r>
          </a:p>
        </p:txBody>
      </p:sp>
      <p:sp>
        <p:nvSpPr>
          <p:cNvPr id="9" name="Rectangle 3"/>
          <p:cNvSpPr txBox="1">
            <a:spLocks noChangeArrowheads="1"/>
          </p:cNvSpPr>
          <p:nvPr/>
        </p:nvSpPr>
        <p:spPr bwMode="auto">
          <a:xfrm>
            <a:off x="762000" y="1700213"/>
            <a:ext cx="8310563" cy="4249737"/>
          </a:xfrm>
          <a:prstGeom prst="rect">
            <a:avLst/>
          </a:prstGeom>
          <a:noFill/>
          <a:ln w="9525">
            <a:noFill/>
            <a:miter lim="800000"/>
            <a:headEnd/>
            <a:tailEnd/>
          </a:ln>
        </p:spPr>
        <p:txBody>
          <a:bodyPr lIns="95747" tIns="47873" rIns="95747" bIns="47873"/>
          <a:lstStyle/>
          <a:p>
            <a:pPr marL="358775" indent="-358775" defTabSz="955675" eaLnBrk="0" hangingPunct="0">
              <a:lnSpc>
                <a:spcPct val="150000"/>
              </a:lnSpc>
              <a:spcBef>
                <a:spcPct val="20000"/>
              </a:spcBef>
            </a:pPr>
            <a:r>
              <a:rPr lang="zh-CN" altLang="en-US" sz="2400">
                <a:latin typeface="黑体" pitchFamily="2" charset="-122"/>
                <a:ea typeface="黑体" pitchFamily="2" charset="-122"/>
              </a:rPr>
              <a:t>一、公司治安保卫概况</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二、国家相关法律法规</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三、公司治安规章制度简读</a:t>
            </a:r>
          </a:p>
          <a:p>
            <a:pPr marL="358775" indent="-358775" defTabSz="955675" eaLnBrk="0" hangingPunct="0">
              <a:lnSpc>
                <a:spcPct val="150000"/>
              </a:lnSpc>
              <a:spcBef>
                <a:spcPct val="20000"/>
              </a:spcBef>
            </a:pPr>
            <a:r>
              <a:rPr lang="zh-CN" altLang="en-US" sz="2400">
                <a:solidFill>
                  <a:srgbClr val="3333FF"/>
                </a:solidFill>
                <a:latin typeface="黑体" pitchFamily="2" charset="-122"/>
                <a:ea typeface="黑体" pitchFamily="2" charset="-122"/>
              </a:rPr>
              <a:t>四、治安案例及分析</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五、治安案事件应急处理</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4.  </a:t>
            </a:r>
            <a:r>
              <a:rPr lang="zh-CN" altLang="en-US" sz="1600">
                <a:solidFill>
                  <a:srgbClr val="3333FF"/>
                </a:solidFill>
              </a:rPr>
              <a:t>治安典型案件</a:t>
            </a:r>
          </a:p>
        </p:txBody>
      </p:sp>
      <p:sp>
        <p:nvSpPr>
          <p:cNvPr id="257027"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D66A1D4C-3F80-4A3F-A21A-9AD9BD0DD6CA}" type="slidenum">
              <a:rPr lang="en-US" altLang="zh-CN" sz="1500"/>
              <a:pPr algn="r" defTabSz="955675"/>
              <a:t>29</a:t>
            </a:fld>
            <a:endParaRPr lang="en-US" altLang="zh-CN" sz="1500"/>
          </a:p>
        </p:txBody>
      </p:sp>
      <p:sp>
        <p:nvSpPr>
          <p:cNvPr id="257028" name="Text Box 4"/>
          <p:cNvSpPr txBox="1">
            <a:spLocks noChangeArrowheads="1"/>
          </p:cNvSpPr>
          <p:nvPr/>
        </p:nvSpPr>
        <p:spPr bwMode="auto">
          <a:xfrm>
            <a:off x="685800" y="762000"/>
            <a:ext cx="8382000" cy="5568950"/>
          </a:xfrm>
          <a:prstGeom prst="rect">
            <a:avLst/>
          </a:prstGeom>
          <a:noFill/>
          <a:ln w="9525">
            <a:noFill/>
            <a:miter lim="800000"/>
            <a:headEnd/>
            <a:tailEnd/>
          </a:ln>
          <a:effectLst/>
        </p:spPr>
        <p:txBody>
          <a:bodyPr>
            <a:spAutoFit/>
          </a:bodyPr>
          <a:lstStyle/>
          <a:p>
            <a:pPr defTabSz="1017588"/>
            <a:endParaRPr lang="zh-CN" altLang="en-US" sz="1600">
              <a:solidFill>
                <a:schemeClr val="hlink"/>
              </a:solidFill>
            </a:endParaRPr>
          </a:p>
          <a:p>
            <a:pPr defTabSz="1017588"/>
            <a:r>
              <a:rPr lang="zh-CN" altLang="en-US" sz="2400" b="1">
                <a:latin typeface="华文仿宋" pitchFamily="2" charset="-122"/>
                <a:ea typeface="华文仿宋" pitchFamily="2" charset="-122"/>
              </a:rPr>
              <a:t>四、治安典型案例</a:t>
            </a:r>
          </a:p>
          <a:p>
            <a:pPr defTabSz="1017588"/>
            <a:r>
              <a:rPr lang="en-US" altLang="zh-CN" sz="2400" b="1">
                <a:latin typeface="华文仿宋" pitchFamily="2" charset="-122"/>
                <a:ea typeface="华文仿宋" pitchFamily="2" charset="-122"/>
              </a:rPr>
              <a:t>        2010</a:t>
            </a:r>
            <a:r>
              <a:rPr lang="zh-CN" altLang="en-US" sz="2400" b="1">
                <a:latin typeface="华文仿宋" pitchFamily="2" charset="-122"/>
                <a:ea typeface="华文仿宋" pitchFamily="2" charset="-122"/>
              </a:rPr>
              <a:t>年</a:t>
            </a:r>
            <a:r>
              <a:rPr lang="en-US" altLang="zh-CN" sz="2400" b="1">
                <a:latin typeface="华文仿宋" pitchFamily="2" charset="-122"/>
                <a:ea typeface="华文仿宋" pitchFamily="2" charset="-122"/>
              </a:rPr>
              <a:t>5</a:t>
            </a:r>
            <a:r>
              <a:rPr lang="zh-CN" altLang="en-US" sz="2400" b="1">
                <a:latin typeface="华文仿宋" pitchFamily="2" charset="-122"/>
                <a:ea typeface="华文仿宋" pitchFamily="2" charset="-122"/>
              </a:rPr>
              <a:t>月</a:t>
            </a:r>
            <a:r>
              <a:rPr lang="en-US" altLang="zh-CN" sz="2400" b="1">
                <a:latin typeface="华文仿宋" pitchFamily="2" charset="-122"/>
                <a:ea typeface="华文仿宋" pitchFamily="2" charset="-122"/>
              </a:rPr>
              <a:t>26</a:t>
            </a:r>
            <a:r>
              <a:rPr lang="zh-CN" altLang="en-US" sz="2400" b="1">
                <a:latin typeface="华文仿宋" pitchFamily="2" charset="-122"/>
                <a:ea typeface="华文仿宋" pitchFamily="2" charset="-122"/>
              </a:rPr>
              <a:t>日晚，保卫处在公司</a:t>
            </a:r>
            <a:r>
              <a:rPr lang="en-US" altLang="zh-CN" sz="2400" b="1">
                <a:latin typeface="华文仿宋" pitchFamily="2" charset="-122"/>
                <a:ea typeface="华文仿宋" pitchFamily="2" charset="-122"/>
              </a:rPr>
              <a:t>A1</a:t>
            </a:r>
            <a:r>
              <a:rPr lang="zh-CN" altLang="en-US" sz="2400" b="1">
                <a:latin typeface="华文仿宋" pitchFamily="2" charset="-122"/>
                <a:ea typeface="华文仿宋" pitchFamily="2" charset="-122"/>
              </a:rPr>
              <a:t>门（科技楼大门）查获一起公司员工白某利用轿车后备厢盗窃公司</a:t>
            </a:r>
            <a:r>
              <a:rPr lang="en-US" altLang="zh-CN" sz="2400" b="1">
                <a:latin typeface="华文仿宋" pitchFamily="2" charset="-122"/>
                <a:ea typeface="华文仿宋" pitchFamily="2" charset="-122"/>
              </a:rPr>
              <a:t>6</a:t>
            </a:r>
            <a:r>
              <a:rPr lang="zh-CN" altLang="en-US" sz="2400" b="1">
                <a:latin typeface="华文仿宋" pitchFamily="2" charset="-122"/>
                <a:ea typeface="华文仿宋" pitchFamily="2" charset="-122"/>
              </a:rPr>
              <a:t>桶柴油的盗窃案件，共盗柴油</a:t>
            </a:r>
            <a:r>
              <a:rPr lang="en-US" altLang="zh-CN" sz="2400" b="1">
                <a:latin typeface="华文仿宋" pitchFamily="2" charset="-122"/>
                <a:ea typeface="华文仿宋" pitchFamily="2" charset="-122"/>
              </a:rPr>
              <a:t>240</a:t>
            </a:r>
            <a:r>
              <a:rPr lang="zh-CN" altLang="en-US" sz="2400" b="1">
                <a:latin typeface="华文仿宋" pitchFamily="2" charset="-122"/>
                <a:ea typeface="华文仿宋" pitchFamily="2" charset="-122"/>
              </a:rPr>
              <a:t>升，价值</a:t>
            </a:r>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千</a:t>
            </a:r>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百余元。</a:t>
            </a:r>
            <a:r>
              <a:rPr lang="en-US" altLang="zh-CN" sz="2000" b="1">
                <a:latin typeface="华文仿宋" pitchFamily="2" charset="-122"/>
                <a:ea typeface="华文仿宋" pitchFamily="2" charset="-122"/>
              </a:rPr>
              <a:t> </a:t>
            </a:r>
            <a:endParaRPr lang="zh-CN" altLang="en-US" sz="2400" b="1">
              <a:latin typeface="华文仿宋" pitchFamily="2" charset="-122"/>
              <a:ea typeface="华文仿宋" pitchFamily="2" charset="-122"/>
            </a:endParaRPr>
          </a:p>
          <a:p>
            <a:pPr defTabSz="1017588"/>
            <a:r>
              <a:rPr lang="zh-CN" altLang="en-US" b="1"/>
              <a:t>        </a:t>
            </a:r>
            <a:r>
              <a:rPr lang="zh-CN" altLang="en-US"/>
              <a:t>刑法第二百六十四条：盗窃公私财物，数额较大或者多次盗窃的，处三年以下有期徒刑、拘役或者管制，并处或者单处罚金；数额巨大或者有其他特别严重情节的，处三年以上十年以下有期徒刑，并处罚金或者没收财产。</a:t>
            </a:r>
          </a:p>
          <a:p>
            <a:pPr defTabSz="1017588"/>
            <a:r>
              <a:rPr lang="zh-CN" altLang="en-US"/>
              <a:t>数额特别巨大或者有其他特别严重情</a:t>
            </a:r>
          </a:p>
          <a:p>
            <a:pPr defTabSz="1017588"/>
            <a:r>
              <a:rPr lang="zh-CN" altLang="en-US"/>
              <a:t>况节的，处</a:t>
            </a:r>
            <a:r>
              <a:rPr lang="en-US" altLang="zh-CN"/>
              <a:t>10</a:t>
            </a:r>
            <a:r>
              <a:rPr lang="zh-CN" altLang="en-US"/>
              <a:t>年以上有期徒刑或无期</a:t>
            </a:r>
          </a:p>
          <a:p>
            <a:pPr defTabSz="1017588"/>
            <a:r>
              <a:rPr lang="zh-CN" altLang="en-US"/>
              <a:t>徒刑</a:t>
            </a:r>
            <a:r>
              <a:rPr lang="en-US" altLang="zh-CN"/>
              <a:t>,</a:t>
            </a:r>
            <a:r>
              <a:rPr lang="zh-CN" altLang="en-US"/>
              <a:t>并处罚金或没收财产，甚至处无</a:t>
            </a:r>
          </a:p>
          <a:p>
            <a:pPr defTabSz="1017588"/>
            <a:r>
              <a:rPr lang="zh-CN" altLang="en-US"/>
              <a:t>期徒刑或者死刑，并处没收财</a:t>
            </a:r>
            <a:r>
              <a:rPr lang="zh-CN" altLang="en-US" b="1"/>
              <a:t> </a:t>
            </a:r>
            <a:r>
              <a:rPr lang="zh-CN" altLang="en-US"/>
              <a:t>。</a:t>
            </a:r>
            <a:r>
              <a:rPr lang="en-US" altLang="zh-CN"/>
              <a:t>       </a:t>
            </a:r>
            <a:endParaRPr lang="zh-CN" altLang="en-US" sz="2400" b="1">
              <a:latin typeface="华文仿宋" pitchFamily="2" charset="-122"/>
              <a:ea typeface="华文仿宋" pitchFamily="2" charset="-122"/>
            </a:endParaRPr>
          </a:p>
          <a:p>
            <a:pPr defTabSz="1017588"/>
            <a:r>
              <a:rPr lang="zh-CN" altLang="en-US" sz="2400" b="1">
                <a:solidFill>
                  <a:schemeClr val="hlink"/>
                </a:solidFill>
                <a:latin typeface="华文仿宋" pitchFamily="2" charset="-122"/>
                <a:ea typeface="华文仿宋" pitchFamily="2" charset="-122"/>
              </a:rPr>
              <a:t>处理结果： 白某的行为触范了</a:t>
            </a:r>
          </a:p>
          <a:p>
            <a:pPr defTabSz="1017588"/>
            <a:r>
              <a:rPr lang="zh-CN" altLang="en-US" sz="2400" b="1">
                <a:solidFill>
                  <a:schemeClr val="hlink"/>
                </a:solidFill>
                <a:latin typeface="华文仿宋" pitchFamily="2" charset="-122"/>
                <a:ea typeface="华文仿宋" pitchFamily="2" charset="-122"/>
              </a:rPr>
              <a:t>刑法</a:t>
            </a:r>
            <a:r>
              <a:rPr lang="en-US" altLang="zh-CN" sz="2400" b="1">
                <a:solidFill>
                  <a:schemeClr val="hlink"/>
                </a:solidFill>
                <a:latin typeface="华文仿宋" pitchFamily="2" charset="-122"/>
                <a:ea typeface="华文仿宋" pitchFamily="2" charset="-122"/>
              </a:rPr>
              <a:t>,</a:t>
            </a:r>
            <a:r>
              <a:rPr lang="zh-CN" altLang="en-US" sz="2400" b="1">
                <a:solidFill>
                  <a:schemeClr val="hlink"/>
                </a:solidFill>
                <a:latin typeface="华文仿宋" pitchFamily="2" charset="-122"/>
                <a:ea typeface="华文仿宋" pitchFamily="2" charset="-122"/>
              </a:rPr>
              <a:t>犯罪嫌疑人白某被送</a:t>
            </a:r>
          </a:p>
          <a:p>
            <a:pPr defTabSz="1017588"/>
            <a:r>
              <a:rPr lang="zh-CN" altLang="en-US" sz="2400" b="1">
                <a:solidFill>
                  <a:schemeClr val="hlink"/>
                </a:solidFill>
                <a:latin typeface="华文仿宋" pitchFamily="2" charset="-122"/>
                <a:ea typeface="华文仿宋" pitchFamily="2" charset="-122"/>
              </a:rPr>
              <a:t>交公安机关，因盗窃物资价值</a:t>
            </a:r>
          </a:p>
          <a:p>
            <a:pPr defTabSz="1017588"/>
            <a:r>
              <a:rPr lang="zh-CN" altLang="en-US" sz="2400" b="1">
                <a:solidFill>
                  <a:schemeClr val="hlink"/>
                </a:solidFill>
                <a:latin typeface="华文仿宋" pitchFamily="2" charset="-122"/>
                <a:ea typeface="华文仿宋" pitchFamily="2" charset="-122"/>
              </a:rPr>
              <a:t>较大，被依法刑事拘留。</a:t>
            </a:r>
          </a:p>
          <a:p>
            <a:pPr defTabSz="1017588"/>
            <a:r>
              <a:rPr lang="en-US" altLang="zh-CN"/>
              <a:t>      </a:t>
            </a:r>
            <a:r>
              <a:rPr lang="en-US" altLang="zh-CN">
                <a:solidFill>
                  <a:schemeClr val="hlink"/>
                </a:solidFill>
              </a:rPr>
              <a:t>       </a:t>
            </a:r>
            <a:endParaRPr lang="zh-CN" altLang="en-US">
              <a:solidFill>
                <a:schemeClr val="hlink"/>
              </a:solidFill>
            </a:endParaRPr>
          </a:p>
        </p:txBody>
      </p:sp>
      <p:pic>
        <p:nvPicPr>
          <p:cNvPr id="257029" name="Picture 5" descr="130036_572"/>
          <p:cNvPicPr>
            <a:picLocks noChangeAspect="1" noChangeArrowheads="1"/>
          </p:cNvPicPr>
          <p:nvPr/>
        </p:nvPicPr>
        <p:blipFill>
          <a:blip r:embed="rId2" cstate="print"/>
          <a:srcRect/>
          <a:stretch>
            <a:fillRect/>
          </a:stretch>
        </p:blipFill>
        <p:spPr bwMode="auto">
          <a:xfrm>
            <a:off x="5029200" y="3505200"/>
            <a:ext cx="1905000" cy="2743200"/>
          </a:xfrm>
          <a:prstGeom prst="rect">
            <a:avLst/>
          </a:prstGeom>
          <a:noFill/>
        </p:spPr>
      </p:pic>
      <p:pic>
        <p:nvPicPr>
          <p:cNvPr id="257030" name="Picture 6" descr="W020110226390852868021"/>
          <p:cNvPicPr>
            <a:picLocks noChangeAspect="1" noChangeArrowheads="1"/>
          </p:cNvPicPr>
          <p:nvPr/>
        </p:nvPicPr>
        <p:blipFill>
          <a:blip r:embed="rId3" cstate="print"/>
          <a:srcRect/>
          <a:stretch>
            <a:fillRect/>
          </a:stretch>
        </p:blipFill>
        <p:spPr bwMode="auto">
          <a:xfrm>
            <a:off x="6934200" y="3505200"/>
            <a:ext cx="1905000" cy="28194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7492B1DB-F5F5-4956-8000-9FBC03AEF7DD}" type="slidenum">
              <a:rPr lang="en-US" altLang="zh-CN" sz="1500"/>
              <a:pPr algn="r" defTabSz="955675"/>
              <a:t>3</a:t>
            </a:fld>
            <a:endParaRPr lang="en-US" altLang="zh-CN" sz="1500"/>
          </a:p>
        </p:txBody>
      </p:sp>
      <p:sp>
        <p:nvSpPr>
          <p:cNvPr id="113667" name="Rectangle 2"/>
          <p:cNvSpPr>
            <a:spLocks noGrp="1" noChangeArrowheads="1"/>
          </p:cNvSpPr>
          <p:nvPr>
            <p:ph type="title" idx="4294967295"/>
          </p:nvPr>
        </p:nvSpPr>
        <p:spPr>
          <a:xfrm>
            <a:off x="685800" y="914400"/>
            <a:ext cx="8378825" cy="4724400"/>
          </a:xfrm>
        </p:spPr>
        <p:txBody>
          <a:bodyPr/>
          <a:lstStyle/>
          <a:p>
            <a:r>
              <a:rPr lang="zh-CN" altLang="en-US">
                <a:latin typeface="黑体" pitchFamily="2" charset="-122"/>
                <a:ea typeface="黑体" pitchFamily="2" charset="-122"/>
              </a:rPr>
              <a:t>培训对象：</a:t>
            </a:r>
            <a:br>
              <a:rPr lang="zh-CN" altLang="en-US">
                <a:latin typeface="黑体" pitchFamily="2" charset="-122"/>
                <a:ea typeface="黑体" pitchFamily="2" charset="-122"/>
              </a:rPr>
            </a:br>
            <a:r>
              <a:rPr lang="zh-CN" altLang="en-US">
                <a:latin typeface="黑体" pitchFamily="2" charset="-122"/>
                <a:ea typeface="黑体" pitchFamily="2" charset="-122"/>
              </a:rPr>
              <a:t>           </a:t>
            </a:r>
            <a:r>
              <a:rPr lang="zh-CN" altLang="en-US">
                <a:latin typeface="华文仿宋" pitchFamily="2" charset="-122"/>
                <a:ea typeface="华文仿宋" pitchFamily="2" charset="-122"/>
              </a:rPr>
              <a:t>公司新招聘员工</a:t>
            </a:r>
            <a:br>
              <a:rPr lang="zh-CN" altLang="en-US">
                <a:latin typeface="华文仿宋" pitchFamily="2" charset="-122"/>
                <a:ea typeface="华文仿宋" pitchFamily="2" charset="-122"/>
              </a:rPr>
            </a:br>
            <a:r>
              <a:rPr lang="zh-CN" altLang="en-US">
                <a:latin typeface="华文仿宋" pitchFamily="2" charset="-122"/>
                <a:ea typeface="华文仿宋" pitchFamily="2" charset="-122"/>
              </a:rPr>
              <a:t/>
            </a:r>
            <a:br>
              <a:rPr lang="zh-CN" altLang="en-US">
                <a:latin typeface="华文仿宋" pitchFamily="2" charset="-122"/>
                <a:ea typeface="华文仿宋" pitchFamily="2" charset="-122"/>
              </a:rPr>
            </a:br>
            <a:r>
              <a:rPr lang="zh-CN" altLang="en-US">
                <a:latin typeface="黑体" pitchFamily="2" charset="-122"/>
                <a:ea typeface="黑体" pitchFamily="2" charset="-122"/>
              </a:rPr>
              <a:t>培训目的</a:t>
            </a:r>
            <a:br>
              <a:rPr lang="zh-CN" altLang="en-US">
                <a:latin typeface="黑体" pitchFamily="2" charset="-122"/>
                <a:ea typeface="黑体" pitchFamily="2" charset="-122"/>
              </a:rPr>
            </a:br>
            <a:r>
              <a:rPr lang="zh-CN" altLang="en-US">
                <a:latin typeface="黑体" pitchFamily="2" charset="-122"/>
                <a:ea typeface="黑体" pitchFamily="2" charset="-122"/>
              </a:rPr>
              <a:t>          </a:t>
            </a:r>
            <a:r>
              <a:rPr lang="en-US" altLang="zh-CN">
                <a:latin typeface="华文仿宋" pitchFamily="2" charset="-122"/>
                <a:ea typeface="华文仿宋" pitchFamily="2" charset="-122"/>
              </a:rPr>
              <a:t>1</a:t>
            </a:r>
            <a:r>
              <a:rPr lang="zh-CN" altLang="en-US">
                <a:latin typeface="华文仿宋" pitchFamily="2" charset="-122"/>
                <a:ea typeface="华文仿宋" pitchFamily="2" charset="-122"/>
              </a:rPr>
              <a:t>、了解公司保卫组织结构和规章制度，熟悉常见违规行为的处理结果，提高遵规守纪自觉 性。  </a:t>
            </a:r>
            <a:br>
              <a:rPr lang="zh-CN" altLang="en-US">
                <a:latin typeface="华文仿宋" pitchFamily="2" charset="-122"/>
                <a:ea typeface="华文仿宋" pitchFamily="2" charset="-122"/>
              </a:rPr>
            </a:br>
            <a:r>
              <a:rPr lang="zh-CN" altLang="en-US">
                <a:latin typeface="华文仿宋" pitchFamily="2" charset="-122"/>
                <a:ea typeface="华文仿宋" pitchFamily="2" charset="-122"/>
              </a:rPr>
              <a:t>                    </a:t>
            </a:r>
            <a:r>
              <a:rPr lang="en-US" altLang="zh-CN">
                <a:latin typeface="华文仿宋" pitchFamily="2" charset="-122"/>
                <a:ea typeface="华文仿宋" pitchFamily="2" charset="-122"/>
              </a:rPr>
              <a:t>2</a:t>
            </a:r>
            <a:r>
              <a:rPr lang="zh-CN" altLang="en-US">
                <a:latin typeface="华文仿宋" pitchFamily="2" charset="-122"/>
                <a:ea typeface="华文仿宋" pitchFamily="2" charset="-122"/>
              </a:rPr>
              <a:t>、掌握公司治安、消防基本知识，会报警、会使用灭火器，熟知一般应急处理措施。</a:t>
            </a:r>
            <a:br>
              <a:rPr lang="zh-CN" altLang="en-US">
                <a:latin typeface="华文仿宋" pitchFamily="2" charset="-122"/>
                <a:ea typeface="华文仿宋" pitchFamily="2" charset="-122"/>
              </a:rPr>
            </a:br>
            <a:r>
              <a:rPr lang="zh-CN" altLang="en-US">
                <a:latin typeface="黑体" pitchFamily="2" charset="-122"/>
                <a:ea typeface="黑体" pitchFamily="2" charset="-122"/>
              </a:rPr>
              <a:t>培训课时： </a:t>
            </a:r>
            <a:br>
              <a:rPr lang="zh-CN" altLang="en-US">
                <a:latin typeface="黑体" pitchFamily="2" charset="-122"/>
                <a:ea typeface="黑体" pitchFamily="2" charset="-122"/>
              </a:rPr>
            </a:br>
            <a:r>
              <a:rPr lang="zh-CN" altLang="en-US">
                <a:latin typeface="黑体" pitchFamily="2" charset="-122"/>
                <a:ea typeface="黑体" pitchFamily="2" charset="-122"/>
              </a:rPr>
              <a:t>           </a:t>
            </a:r>
            <a:r>
              <a:rPr lang="en-US" altLang="zh-CN">
                <a:latin typeface="华文仿宋" pitchFamily="2" charset="-122"/>
                <a:ea typeface="华文仿宋" pitchFamily="2" charset="-122"/>
              </a:rPr>
              <a:t>1</a:t>
            </a:r>
            <a:r>
              <a:rPr lang="zh-CN" altLang="en-US">
                <a:latin typeface="华文仿宋" pitchFamily="2" charset="-122"/>
                <a:ea typeface="华文仿宋" pitchFamily="2" charset="-122"/>
              </a:rPr>
              <a:t>小时（治安部分</a:t>
            </a:r>
            <a:r>
              <a:rPr lang="en-US" altLang="zh-CN">
                <a:latin typeface="华文仿宋" pitchFamily="2" charset="-122"/>
                <a:ea typeface="华文仿宋" pitchFamily="2" charset="-122"/>
              </a:rPr>
              <a:t>45</a:t>
            </a:r>
            <a:r>
              <a:rPr lang="zh-CN" altLang="en-US">
                <a:latin typeface="华文仿宋" pitchFamily="2" charset="-122"/>
                <a:ea typeface="华文仿宋" pitchFamily="2" charset="-122"/>
              </a:rPr>
              <a:t>分钟；消防部分</a:t>
            </a:r>
            <a:r>
              <a:rPr lang="en-US" altLang="zh-CN">
                <a:latin typeface="华文仿宋" pitchFamily="2" charset="-122"/>
                <a:ea typeface="华文仿宋" pitchFamily="2" charset="-122"/>
              </a:rPr>
              <a:t>45</a:t>
            </a:r>
            <a:r>
              <a:rPr lang="zh-CN" altLang="en-US">
                <a:latin typeface="华文仿宋" pitchFamily="2" charset="-122"/>
                <a:ea typeface="华文仿宋" pitchFamily="2" charset="-122"/>
              </a:rPr>
              <a:t>分钟）</a:t>
            </a:r>
          </a:p>
        </p:txBody>
      </p:sp>
      <p:sp>
        <p:nvSpPr>
          <p:cNvPr id="9" name="Rectangle 3"/>
          <p:cNvSpPr txBox="1">
            <a:spLocks noChangeArrowheads="1"/>
          </p:cNvSpPr>
          <p:nvPr/>
        </p:nvSpPr>
        <p:spPr bwMode="auto">
          <a:xfrm>
            <a:off x="762000" y="1700213"/>
            <a:ext cx="8310563" cy="4249737"/>
          </a:xfrm>
          <a:prstGeom prst="rect">
            <a:avLst/>
          </a:prstGeom>
          <a:noFill/>
          <a:ln w="9525">
            <a:noFill/>
            <a:miter lim="800000"/>
            <a:headEnd/>
            <a:tailEnd/>
          </a:ln>
        </p:spPr>
        <p:txBody>
          <a:bodyPr lIns="95747" tIns="47873" rIns="95747" bIns="47873"/>
          <a:lstStyle/>
          <a:p>
            <a:pPr marL="358775" indent="-358775" defTabSz="955675" eaLnBrk="0" hangingPunct="0">
              <a:lnSpc>
                <a:spcPct val="150000"/>
              </a:lnSpc>
              <a:spcBef>
                <a:spcPct val="20000"/>
              </a:spcBef>
            </a:pPr>
            <a:endParaRPr lang="zh-CN" altLang="en-US" sz="240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4.  </a:t>
            </a:r>
            <a:r>
              <a:rPr lang="zh-CN" altLang="en-US" sz="1600">
                <a:solidFill>
                  <a:srgbClr val="3333FF"/>
                </a:solidFill>
              </a:rPr>
              <a:t>治安典型案件</a:t>
            </a:r>
          </a:p>
        </p:txBody>
      </p:sp>
      <p:sp>
        <p:nvSpPr>
          <p:cNvPr id="258051"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FC2309C8-D40A-4325-87F2-B24F3C1CCA2F}" type="slidenum">
              <a:rPr lang="en-US" altLang="zh-CN" sz="1500"/>
              <a:pPr algn="r" defTabSz="955675"/>
              <a:t>30</a:t>
            </a:fld>
            <a:endParaRPr lang="en-US" altLang="zh-CN" sz="1500"/>
          </a:p>
        </p:txBody>
      </p:sp>
      <p:sp>
        <p:nvSpPr>
          <p:cNvPr id="258052" name="Text Box 4"/>
          <p:cNvSpPr txBox="1">
            <a:spLocks noChangeArrowheads="1"/>
          </p:cNvSpPr>
          <p:nvPr/>
        </p:nvSpPr>
        <p:spPr bwMode="auto">
          <a:xfrm>
            <a:off x="914400" y="1143000"/>
            <a:ext cx="7772400" cy="5476875"/>
          </a:xfrm>
          <a:prstGeom prst="rect">
            <a:avLst/>
          </a:prstGeom>
          <a:noFill/>
          <a:ln w="9525">
            <a:noFill/>
            <a:miter lim="800000"/>
            <a:headEnd/>
            <a:tailEnd/>
          </a:ln>
          <a:effectLst/>
        </p:spPr>
        <p:txBody>
          <a:bodyPr>
            <a:spAutoFit/>
          </a:bodyPr>
          <a:lstStyle/>
          <a:p>
            <a:pPr defTabSz="1017588"/>
            <a:r>
              <a:rPr lang="en-US" altLang="zh-CN"/>
              <a:t> </a:t>
            </a:r>
            <a:r>
              <a:rPr lang="en-US" altLang="zh-CN" sz="2000" b="1">
                <a:latin typeface="华文仿宋" pitchFamily="2" charset="-122"/>
                <a:ea typeface="华文仿宋" pitchFamily="2" charset="-122"/>
              </a:rPr>
              <a:t>       </a:t>
            </a:r>
            <a:r>
              <a:rPr lang="en-US" altLang="zh-CN" sz="2400" b="1">
                <a:latin typeface="华文仿宋" pitchFamily="2" charset="-122"/>
                <a:ea typeface="华文仿宋" pitchFamily="2" charset="-122"/>
              </a:rPr>
              <a:t>2010</a:t>
            </a:r>
            <a:r>
              <a:rPr lang="zh-CN" altLang="en-US" sz="2400" b="1">
                <a:latin typeface="华文仿宋" pitchFamily="2" charset="-122"/>
                <a:ea typeface="华文仿宋" pitchFamily="2" charset="-122"/>
              </a:rPr>
              <a:t>年</a:t>
            </a:r>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月</a:t>
            </a:r>
            <a:r>
              <a:rPr lang="en-US" altLang="zh-CN" sz="2400" b="1">
                <a:latin typeface="华文仿宋" pitchFamily="2" charset="-122"/>
                <a:ea typeface="华文仿宋" pitchFamily="2" charset="-122"/>
              </a:rPr>
              <a:t>27</a:t>
            </a:r>
            <a:r>
              <a:rPr lang="zh-CN" altLang="en-US" sz="2400" b="1">
                <a:latin typeface="华文仿宋" pitchFamily="2" charset="-122"/>
                <a:ea typeface="华文仿宋" pitchFamily="2" charset="-122"/>
              </a:rPr>
              <a:t>中午，公司保卫处例行检查中发现公司某车间交车工段员工程某，在提回家过节福利箱出厂时，门卫检查发现其中夹带有罐装喷漆、纸胶带、电动工具等公司物资。随即程某及物品被保卫处扣留，后经询问，程某对其偷盗行为供认不讳。</a:t>
            </a:r>
          </a:p>
          <a:p>
            <a:pPr defTabSz="1017588"/>
            <a:r>
              <a:rPr lang="zh-CN" altLang="en-US"/>
              <a:t>       治安管理处罚法第四十九条：盗窃、</a:t>
            </a:r>
          </a:p>
          <a:p>
            <a:pPr defTabSz="1017588"/>
            <a:r>
              <a:rPr lang="zh-CN" altLang="en-US"/>
              <a:t>诈骗、哄抢、抢夺、敲诈勒索或者</a:t>
            </a:r>
          </a:p>
          <a:p>
            <a:pPr defTabSz="1017588"/>
            <a:r>
              <a:rPr lang="zh-CN" altLang="en-US"/>
              <a:t>故意损毁公私财物的，处五日以上</a:t>
            </a:r>
          </a:p>
          <a:p>
            <a:pPr defTabSz="1017588"/>
            <a:r>
              <a:rPr lang="zh-CN" altLang="en-US"/>
              <a:t>十日以下拘留，可以并处五百元以</a:t>
            </a:r>
          </a:p>
          <a:p>
            <a:pPr defTabSz="1017588"/>
            <a:r>
              <a:rPr lang="zh-CN" altLang="en-US"/>
              <a:t>下罚款；情节较重的，处十日以上</a:t>
            </a:r>
          </a:p>
          <a:p>
            <a:pPr defTabSz="1017588"/>
            <a:r>
              <a:rPr lang="zh-CN" altLang="en-US"/>
              <a:t>十五以下拘留，可以并处一千元以</a:t>
            </a:r>
          </a:p>
          <a:p>
            <a:pPr defTabSz="1017588"/>
            <a:r>
              <a:rPr lang="zh-CN" altLang="en-US"/>
              <a:t>下罚款。</a:t>
            </a:r>
            <a:r>
              <a:rPr lang="zh-CN" altLang="en-US" sz="2400" b="1">
                <a:solidFill>
                  <a:schemeClr val="hlink"/>
                </a:solidFill>
                <a:latin typeface="华文仿宋" pitchFamily="2" charset="-122"/>
                <a:ea typeface="华文仿宋" pitchFamily="2" charset="-122"/>
              </a:rPr>
              <a:t> </a:t>
            </a:r>
          </a:p>
          <a:p>
            <a:pPr defTabSz="1017588"/>
            <a:r>
              <a:rPr lang="zh-CN" altLang="en-US" sz="2400" b="1">
                <a:solidFill>
                  <a:schemeClr val="hlink"/>
                </a:solidFill>
                <a:latin typeface="华文仿宋" pitchFamily="2" charset="-122"/>
                <a:ea typeface="华文仿宋" pitchFamily="2" charset="-122"/>
              </a:rPr>
              <a:t>处理结果：对某扣除当月</a:t>
            </a:r>
          </a:p>
          <a:p>
            <a:pPr defTabSz="1017588"/>
            <a:r>
              <a:rPr lang="zh-CN" altLang="en-US" sz="2400" b="1">
                <a:solidFill>
                  <a:schemeClr val="hlink"/>
                </a:solidFill>
                <a:latin typeface="华文仿宋" pitchFamily="2" charset="-122"/>
                <a:ea typeface="华文仿宋" pitchFamily="2" charset="-122"/>
              </a:rPr>
              <a:t>绩效工资并辞退，后交当地</a:t>
            </a:r>
          </a:p>
          <a:p>
            <a:pPr defTabSz="1017588"/>
            <a:r>
              <a:rPr lang="zh-CN" altLang="en-US" sz="2400" b="1">
                <a:solidFill>
                  <a:schemeClr val="hlink"/>
                </a:solidFill>
                <a:latin typeface="华文仿宋" pitchFamily="2" charset="-122"/>
                <a:ea typeface="华文仿宋" pitchFamily="2" charset="-122"/>
              </a:rPr>
              <a:t>派出所处理。</a:t>
            </a:r>
          </a:p>
          <a:p>
            <a:pPr defTabSz="1017588"/>
            <a:r>
              <a:rPr lang="en-US" altLang="zh-CN" sz="2400" b="1">
                <a:latin typeface="华文仿宋" pitchFamily="2" charset="-122"/>
                <a:ea typeface="华文仿宋" pitchFamily="2" charset="-122"/>
              </a:rPr>
              <a:t>       </a:t>
            </a:r>
            <a:r>
              <a:rPr lang="en-US" altLang="zh-CN"/>
              <a:t>      </a:t>
            </a:r>
            <a:r>
              <a:rPr lang="en-US" altLang="zh-CN" sz="1600">
                <a:solidFill>
                  <a:schemeClr val="hlink"/>
                </a:solidFill>
              </a:rPr>
              <a:t>       </a:t>
            </a:r>
            <a:endParaRPr lang="zh-CN" altLang="en-US" sz="1600">
              <a:solidFill>
                <a:schemeClr val="hlink"/>
              </a:solidFill>
            </a:endParaRPr>
          </a:p>
        </p:txBody>
      </p:sp>
      <p:pic>
        <p:nvPicPr>
          <p:cNvPr id="258053" name="Picture 5" descr="1078386085_s8ayMl"/>
          <p:cNvPicPr>
            <a:picLocks noChangeAspect="1" noChangeArrowheads="1"/>
          </p:cNvPicPr>
          <p:nvPr/>
        </p:nvPicPr>
        <p:blipFill>
          <a:blip r:embed="rId2" cstate="print"/>
          <a:srcRect/>
          <a:stretch>
            <a:fillRect/>
          </a:stretch>
        </p:blipFill>
        <p:spPr bwMode="auto">
          <a:xfrm>
            <a:off x="4876800" y="3429000"/>
            <a:ext cx="3657600" cy="28956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4.  </a:t>
            </a:r>
            <a:r>
              <a:rPr lang="zh-CN" altLang="en-US" sz="1600">
                <a:solidFill>
                  <a:srgbClr val="3333FF"/>
                </a:solidFill>
              </a:rPr>
              <a:t>治安典型案件</a:t>
            </a:r>
          </a:p>
        </p:txBody>
      </p:sp>
      <p:sp>
        <p:nvSpPr>
          <p:cNvPr id="259075"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2D8CAF00-D667-4E0F-B0B5-C59C893A79B8}" type="slidenum">
              <a:rPr lang="en-US" altLang="zh-CN" sz="1500"/>
              <a:pPr algn="r" defTabSz="955675"/>
              <a:t>31</a:t>
            </a:fld>
            <a:endParaRPr lang="en-US" altLang="zh-CN" sz="1500"/>
          </a:p>
        </p:txBody>
      </p:sp>
      <p:sp>
        <p:nvSpPr>
          <p:cNvPr id="259076" name="Text Box 4"/>
          <p:cNvSpPr txBox="1">
            <a:spLocks noChangeArrowheads="1"/>
          </p:cNvSpPr>
          <p:nvPr/>
        </p:nvSpPr>
        <p:spPr bwMode="auto">
          <a:xfrm>
            <a:off x="914400" y="762000"/>
            <a:ext cx="7467600" cy="4549775"/>
          </a:xfrm>
          <a:prstGeom prst="rect">
            <a:avLst/>
          </a:prstGeom>
          <a:noFill/>
          <a:ln w="9525">
            <a:noFill/>
            <a:miter lim="800000"/>
            <a:headEnd/>
            <a:tailEnd/>
          </a:ln>
          <a:effectLst/>
        </p:spPr>
        <p:txBody>
          <a:bodyPr>
            <a:spAutoFit/>
          </a:bodyPr>
          <a:lstStyle/>
          <a:p>
            <a:pPr defTabSz="1017588"/>
            <a:r>
              <a:rPr lang="en-US" altLang="zh-CN"/>
              <a:t>       </a:t>
            </a:r>
            <a:r>
              <a:rPr lang="en-US" altLang="zh-CN" sz="2400" b="1">
                <a:latin typeface="华文仿宋" pitchFamily="2" charset="-122"/>
                <a:ea typeface="华文仿宋" pitchFamily="2" charset="-122"/>
              </a:rPr>
              <a:t>2010</a:t>
            </a:r>
            <a:r>
              <a:rPr lang="zh-CN" altLang="en-US" sz="2400" b="1">
                <a:latin typeface="华文仿宋" pitchFamily="2" charset="-122"/>
                <a:ea typeface="华文仿宋" pitchFamily="2" charset="-122"/>
              </a:rPr>
              <a:t>年</a:t>
            </a:r>
            <a:r>
              <a:rPr lang="en-US" altLang="zh-CN" sz="2400" b="1">
                <a:latin typeface="华文仿宋" pitchFamily="2" charset="-122"/>
                <a:ea typeface="华文仿宋" pitchFamily="2" charset="-122"/>
              </a:rPr>
              <a:t>9</a:t>
            </a:r>
            <a:r>
              <a:rPr lang="zh-CN" altLang="en-US" sz="2400" b="1">
                <a:latin typeface="华文仿宋" pitchFamily="2" charset="-122"/>
                <a:ea typeface="华文仿宋" pitchFamily="2" charset="-122"/>
              </a:rPr>
              <a:t>月</a:t>
            </a:r>
            <a:r>
              <a:rPr lang="en-US" altLang="zh-CN" sz="2400" b="1">
                <a:latin typeface="华文仿宋" pitchFamily="2" charset="-122"/>
                <a:ea typeface="华文仿宋" pitchFamily="2" charset="-122"/>
              </a:rPr>
              <a:t>16</a:t>
            </a:r>
            <a:r>
              <a:rPr lang="zh-CN" altLang="en-US" sz="2400" b="1">
                <a:latin typeface="华文仿宋" pitchFamily="2" charset="-122"/>
                <a:ea typeface="华文仿宋" pitchFamily="2" charset="-122"/>
              </a:rPr>
              <a:t>日，焊一车间员工付某某等三人与精益达座椅边窗业务单元员工赵某在松园餐厅排队就餐时发生争执，后发展为打架斗殴，造成赵某眼底出血，面部受伤。</a:t>
            </a:r>
          </a:p>
          <a:p>
            <a:pPr defTabSz="1017588"/>
            <a:r>
              <a:rPr lang="zh-CN" altLang="en-US" b="1"/>
              <a:t>       </a:t>
            </a:r>
            <a:r>
              <a:rPr lang="zh-CN" altLang="en-US"/>
              <a:t>刑法第二百三十四条：故意伤害他人身体的，处三年以下有期徒刑、拘役或者管制；致人死亡或者以特别残忍手段致人重伤造成严重残疾的，处十年以上有期徒刑、无期徒刑或者死刑。</a:t>
            </a:r>
            <a:r>
              <a:rPr lang="zh-CN" altLang="en-US" b="1"/>
              <a:t> </a:t>
            </a:r>
            <a:r>
              <a:rPr lang="zh-CN" altLang="en-US"/>
              <a:t>。</a:t>
            </a:r>
          </a:p>
          <a:p>
            <a:pPr defTabSz="1017588"/>
            <a:r>
              <a:rPr lang="zh-CN" altLang="en-US"/>
              <a:t>      治安管理处罚法第四十三条：殴打他人的，或者故意伤害他人身体的，处五日以上十日以下拘留，并处二百元以上五百元以下罚款；情节较轻的，处十五日以下拘留或者处五百元以下罚款。</a:t>
            </a:r>
            <a:endParaRPr lang="zh-CN" altLang="en-US"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        </a:t>
            </a:r>
            <a:r>
              <a:rPr lang="zh-CN" altLang="en-US" sz="2400" b="1">
                <a:solidFill>
                  <a:schemeClr val="hlink"/>
                </a:solidFill>
                <a:latin typeface="华文仿宋" pitchFamily="2" charset="-122"/>
                <a:ea typeface="华文仿宋" pitchFamily="2" charset="-122"/>
              </a:rPr>
              <a:t>处理结果：按公司有关规定对参与打架斗殴的付某等三人予以辞退处理并负担被害人医药费。</a:t>
            </a:r>
          </a:p>
          <a:p>
            <a:pPr defTabSz="1017588"/>
            <a:r>
              <a:rPr lang="en-US" altLang="zh-CN"/>
              <a:t>      </a:t>
            </a:r>
            <a:endParaRPr lang="zh-CN" altLang="en-US"/>
          </a:p>
          <a:p>
            <a:pPr defTabSz="1017588"/>
            <a:r>
              <a:rPr lang="en-US" altLang="zh-CN" sz="1600">
                <a:solidFill>
                  <a:schemeClr val="hlink"/>
                </a:solidFill>
              </a:rPr>
              <a:t>       </a:t>
            </a:r>
            <a:endParaRPr lang="zh-CN" altLang="en-US" sz="1600">
              <a:solidFill>
                <a:schemeClr val="hlink"/>
              </a:solidFill>
            </a:endParaRPr>
          </a:p>
        </p:txBody>
      </p:sp>
      <p:pic>
        <p:nvPicPr>
          <p:cNvPr id="259077" name="Picture 5" descr="00016ca38f9f0dd8743916"/>
          <p:cNvPicPr>
            <a:picLocks noChangeAspect="1" noChangeArrowheads="1"/>
          </p:cNvPicPr>
          <p:nvPr/>
        </p:nvPicPr>
        <p:blipFill>
          <a:blip r:embed="rId2" cstate="print"/>
          <a:srcRect/>
          <a:stretch>
            <a:fillRect/>
          </a:stretch>
        </p:blipFill>
        <p:spPr bwMode="auto">
          <a:xfrm>
            <a:off x="3886200" y="4800600"/>
            <a:ext cx="2514600" cy="1752600"/>
          </a:xfrm>
          <a:prstGeom prst="rect">
            <a:avLst/>
          </a:prstGeom>
          <a:noFill/>
        </p:spPr>
      </p:pic>
      <p:pic>
        <p:nvPicPr>
          <p:cNvPr id="259078" name="Picture 6" descr="%B1%B1%BC%AB%D0%DC%B4%F2%BC%DC(1291700193656)"/>
          <p:cNvPicPr>
            <a:picLocks noChangeAspect="1" noChangeArrowheads="1"/>
          </p:cNvPicPr>
          <p:nvPr/>
        </p:nvPicPr>
        <p:blipFill>
          <a:blip r:embed="rId3" cstate="print"/>
          <a:srcRect/>
          <a:stretch>
            <a:fillRect/>
          </a:stretch>
        </p:blipFill>
        <p:spPr bwMode="auto">
          <a:xfrm>
            <a:off x="1219200" y="4800600"/>
            <a:ext cx="2667000" cy="1752600"/>
          </a:xfrm>
          <a:prstGeom prst="rect">
            <a:avLst/>
          </a:prstGeom>
          <a:noFill/>
        </p:spPr>
      </p:pic>
      <p:pic>
        <p:nvPicPr>
          <p:cNvPr id="259079" name="Picture 7" descr="20080103090008321"/>
          <p:cNvPicPr>
            <a:picLocks noChangeAspect="1" noChangeArrowheads="1"/>
          </p:cNvPicPr>
          <p:nvPr/>
        </p:nvPicPr>
        <p:blipFill>
          <a:blip r:embed="rId4" cstate="print"/>
          <a:srcRect/>
          <a:stretch>
            <a:fillRect/>
          </a:stretch>
        </p:blipFill>
        <p:spPr bwMode="auto">
          <a:xfrm>
            <a:off x="6326188" y="4800600"/>
            <a:ext cx="2208212" cy="1787525"/>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4.  </a:t>
            </a:r>
            <a:r>
              <a:rPr lang="zh-CN" altLang="en-US" sz="1600">
                <a:solidFill>
                  <a:srgbClr val="3333FF"/>
                </a:solidFill>
              </a:rPr>
              <a:t>治安典型案件</a:t>
            </a:r>
          </a:p>
        </p:txBody>
      </p:sp>
      <p:sp>
        <p:nvSpPr>
          <p:cNvPr id="260099"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EFD85E10-9101-421D-8938-1C842E1E4574}" type="slidenum">
              <a:rPr lang="en-US" altLang="zh-CN" sz="1500"/>
              <a:pPr algn="r" defTabSz="955675"/>
              <a:t>32</a:t>
            </a:fld>
            <a:endParaRPr lang="en-US" altLang="zh-CN" sz="1500"/>
          </a:p>
        </p:txBody>
      </p:sp>
      <p:sp>
        <p:nvSpPr>
          <p:cNvPr id="260100" name="Text Box 4"/>
          <p:cNvSpPr txBox="1">
            <a:spLocks noChangeArrowheads="1"/>
          </p:cNvSpPr>
          <p:nvPr/>
        </p:nvSpPr>
        <p:spPr bwMode="auto">
          <a:xfrm>
            <a:off x="914400" y="1143000"/>
            <a:ext cx="7696200" cy="3911600"/>
          </a:xfrm>
          <a:prstGeom prst="rect">
            <a:avLst/>
          </a:prstGeom>
          <a:noFill/>
          <a:ln w="9525">
            <a:noFill/>
            <a:miter lim="800000"/>
            <a:headEnd/>
            <a:tailEnd/>
          </a:ln>
          <a:effectLst/>
        </p:spPr>
        <p:txBody>
          <a:bodyPr>
            <a:spAutoFit/>
          </a:bodyPr>
          <a:lstStyle/>
          <a:p>
            <a:pPr defTabSz="1017588"/>
            <a:r>
              <a:rPr lang="en-US" altLang="zh-CN"/>
              <a:t>          </a:t>
            </a:r>
            <a:r>
              <a:rPr lang="en-US" altLang="zh-CN" sz="2400" b="1">
                <a:latin typeface="华文仿宋" pitchFamily="2" charset="-122"/>
                <a:ea typeface="华文仿宋" pitchFamily="2" charset="-122"/>
              </a:rPr>
              <a:t>2010</a:t>
            </a:r>
            <a:r>
              <a:rPr lang="zh-CN" altLang="en-US" sz="2400" b="1">
                <a:latin typeface="华文仿宋" pitchFamily="2" charset="-122"/>
                <a:ea typeface="华文仿宋" pitchFamily="2" charset="-122"/>
              </a:rPr>
              <a:t>年</a:t>
            </a:r>
            <a:r>
              <a:rPr lang="en-US" altLang="zh-CN" sz="2400" b="1">
                <a:latin typeface="华文仿宋" pitchFamily="2" charset="-122"/>
                <a:ea typeface="华文仿宋" pitchFamily="2" charset="-122"/>
              </a:rPr>
              <a:t>6</a:t>
            </a:r>
            <a:r>
              <a:rPr lang="zh-CN" altLang="en-US" sz="2400" b="1">
                <a:latin typeface="华文仿宋" pitchFamily="2" charset="-122"/>
                <a:ea typeface="华文仿宋" pitchFamily="2" charset="-122"/>
              </a:rPr>
              <a:t>月</a:t>
            </a:r>
            <a:r>
              <a:rPr lang="en-US" altLang="zh-CN" sz="2400" b="1">
                <a:latin typeface="华文仿宋" pitchFamily="2" charset="-122"/>
                <a:ea typeface="华文仿宋" pitchFamily="2" charset="-122"/>
              </a:rPr>
              <a:t>18</a:t>
            </a:r>
            <a:r>
              <a:rPr lang="zh-CN" altLang="en-US" sz="2400" b="1">
                <a:latin typeface="华文仿宋" pitchFamily="2" charset="-122"/>
                <a:ea typeface="华文仿宋" pitchFamily="2" charset="-122"/>
              </a:rPr>
              <a:t>日下午，厦门金龙制造部员工李某（</a:t>
            </a:r>
            <a:r>
              <a:rPr lang="en-US" altLang="zh-CN" sz="2400" b="1">
                <a:latin typeface="华文仿宋" pitchFamily="2" charset="-122"/>
                <a:ea typeface="华文仿宋" pitchFamily="2" charset="-122"/>
              </a:rPr>
              <a:t>2008</a:t>
            </a:r>
            <a:r>
              <a:rPr lang="zh-CN" altLang="en-US" sz="2400" b="1">
                <a:latin typeface="华文仿宋" pitchFamily="2" charset="-122"/>
                <a:ea typeface="华文仿宋" pitchFamily="2" charset="-122"/>
              </a:rPr>
              <a:t>年从公司工艺处离职）及张某冒充公司员工在质量保证部刘某的带领下，擅自进入整车电泳车间并违规拍照，被保卫处巡逻人员当场抓获。</a:t>
            </a:r>
          </a:p>
          <a:p>
            <a:pPr defTabSz="1017588"/>
            <a:endParaRPr lang="zh-CN" altLang="en-US"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        </a:t>
            </a:r>
            <a:r>
              <a:rPr lang="zh-CN" altLang="en-US" sz="2400" b="1">
                <a:solidFill>
                  <a:schemeClr val="hlink"/>
                </a:solidFill>
                <a:latin typeface="华文仿宋" pitchFamily="2" charset="-122"/>
                <a:ea typeface="华文仿宋" pitchFamily="2" charset="-122"/>
              </a:rPr>
              <a:t>处理结果：根据公司</a:t>
            </a:r>
            <a:r>
              <a:rPr lang="en-US" altLang="zh-CN" sz="2400" b="1">
                <a:solidFill>
                  <a:schemeClr val="hlink"/>
                </a:solidFill>
                <a:latin typeface="华文仿宋" pitchFamily="2" charset="-122"/>
                <a:ea typeface="华文仿宋" pitchFamily="2" charset="-122"/>
              </a:rPr>
              <a:t>《</a:t>
            </a:r>
            <a:r>
              <a:rPr lang="zh-CN" altLang="en-US" sz="2400" b="1">
                <a:solidFill>
                  <a:schemeClr val="hlink"/>
                </a:solidFill>
                <a:latin typeface="华文仿宋" pitchFamily="2" charset="-122"/>
                <a:ea typeface="华文仿宋" pitchFamily="2" charset="-122"/>
              </a:rPr>
              <a:t>重点车间保密管理规定</a:t>
            </a:r>
            <a:r>
              <a:rPr lang="en-US" altLang="zh-CN" sz="2400" b="1">
                <a:solidFill>
                  <a:schemeClr val="hlink"/>
                </a:solidFill>
                <a:latin typeface="华文仿宋" pitchFamily="2" charset="-122"/>
                <a:ea typeface="华文仿宋" pitchFamily="2" charset="-122"/>
              </a:rPr>
              <a:t>》</a:t>
            </a:r>
            <a:r>
              <a:rPr lang="zh-CN" altLang="en-US" sz="2400" b="1">
                <a:solidFill>
                  <a:schemeClr val="hlink"/>
                </a:solidFill>
                <a:latin typeface="华文仿宋" pitchFamily="2" charset="-122"/>
                <a:ea typeface="华文仿宋" pitchFamily="2" charset="-122"/>
              </a:rPr>
              <a:t>及</a:t>
            </a:r>
            <a:r>
              <a:rPr lang="en-US" altLang="zh-CN" sz="2400" b="1">
                <a:solidFill>
                  <a:schemeClr val="hlink"/>
                </a:solidFill>
                <a:latin typeface="华文仿宋" pitchFamily="2" charset="-122"/>
                <a:ea typeface="华文仿宋" pitchFamily="2" charset="-122"/>
              </a:rPr>
              <a:t>《</a:t>
            </a:r>
            <a:r>
              <a:rPr lang="zh-CN" altLang="en-US" sz="2400" b="1">
                <a:solidFill>
                  <a:schemeClr val="hlink"/>
                </a:solidFill>
                <a:latin typeface="华文仿宋" pitchFamily="2" charset="-122"/>
                <a:ea typeface="华文仿宋" pitchFamily="2" charset="-122"/>
              </a:rPr>
              <a:t>宇通工业园拍照管理规定</a:t>
            </a:r>
            <a:r>
              <a:rPr lang="en-US" altLang="zh-CN" sz="2400" b="1">
                <a:solidFill>
                  <a:schemeClr val="hlink"/>
                </a:solidFill>
                <a:latin typeface="华文仿宋" pitchFamily="2" charset="-122"/>
                <a:ea typeface="华文仿宋" pitchFamily="2" charset="-122"/>
              </a:rPr>
              <a:t>》</a:t>
            </a:r>
            <a:r>
              <a:rPr lang="zh-CN" altLang="en-US" sz="2400" b="1">
                <a:solidFill>
                  <a:schemeClr val="hlink"/>
                </a:solidFill>
                <a:latin typeface="华文仿宋" pitchFamily="2" charset="-122"/>
                <a:ea typeface="华文仿宋" pitchFamily="2" charset="-122"/>
              </a:rPr>
              <a:t>，质量保证部刘某缺乏保密意识，其行为违反了公司保密区拍照管理规定，按公人力资源部对其解除劳动合同。</a:t>
            </a:r>
          </a:p>
          <a:p>
            <a:pPr defTabSz="1017588"/>
            <a:r>
              <a:rPr lang="en-US" altLang="zh-CN"/>
              <a:t>      </a:t>
            </a:r>
            <a:endParaRPr lang="zh-CN" altLang="en-US"/>
          </a:p>
          <a:p>
            <a:pPr defTabSz="1017588"/>
            <a:r>
              <a:rPr lang="en-US" altLang="zh-CN" sz="1600">
                <a:solidFill>
                  <a:schemeClr val="hlink"/>
                </a:solidFill>
              </a:rPr>
              <a:t>       </a:t>
            </a:r>
            <a:endParaRPr lang="zh-CN" altLang="en-US" sz="1600">
              <a:solidFill>
                <a:schemeClr val="hlink"/>
              </a:solidFill>
            </a:endParaRPr>
          </a:p>
        </p:txBody>
      </p:sp>
      <p:pic>
        <p:nvPicPr>
          <p:cNvPr id="260101" name="Picture 5" descr="u=1054453170,1958745967&amp;fm=0&amp;gp=0"/>
          <p:cNvPicPr>
            <a:picLocks noChangeAspect="1" noChangeArrowheads="1"/>
          </p:cNvPicPr>
          <p:nvPr/>
        </p:nvPicPr>
        <p:blipFill>
          <a:blip r:embed="rId2" cstate="print"/>
          <a:srcRect/>
          <a:stretch>
            <a:fillRect/>
          </a:stretch>
        </p:blipFill>
        <p:spPr bwMode="auto">
          <a:xfrm>
            <a:off x="5791200" y="4724400"/>
            <a:ext cx="2438400" cy="1600200"/>
          </a:xfrm>
          <a:prstGeom prst="rect">
            <a:avLst/>
          </a:prstGeom>
          <a:noFill/>
        </p:spPr>
      </p:pic>
      <p:pic>
        <p:nvPicPr>
          <p:cNvPr id="260102" name="Picture 6" descr="u=3697972986,3593905325&amp;fm=0&amp;gp=0"/>
          <p:cNvPicPr>
            <a:picLocks noChangeAspect="1" noChangeArrowheads="1"/>
          </p:cNvPicPr>
          <p:nvPr/>
        </p:nvPicPr>
        <p:blipFill>
          <a:blip r:embed="rId3" cstate="print"/>
          <a:srcRect/>
          <a:stretch>
            <a:fillRect/>
          </a:stretch>
        </p:blipFill>
        <p:spPr bwMode="auto">
          <a:xfrm>
            <a:off x="3581400" y="4724400"/>
            <a:ext cx="2209800" cy="16002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4.  </a:t>
            </a:r>
            <a:r>
              <a:rPr lang="zh-CN" altLang="en-US" sz="1600">
                <a:solidFill>
                  <a:srgbClr val="3333FF"/>
                </a:solidFill>
              </a:rPr>
              <a:t>治安典型案件</a:t>
            </a:r>
          </a:p>
        </p:txBody>
      </p:sp>
      <p:sp>
        <p:nvSpPr>
          <p:cNvPr id="261123"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1CCE481A-F04C-4EDC-9797-BE67CD61D36D}" type="slidenum">
              <a:rPr lang="en-US" altLang="zh-CN" sz="1500"/>
              <a:pPr algn="r" defTabSz="955675"/>
              <a:t>33</a:t>
            </a:fld>
            <a:endParaRPr lang="en-US" altLang="zh-CN" sz="1500"/>
          </a:p>
        </p:txBody>
      </p:sp>
      <p:sp>
        <p:nvSpPr>
          <p:cNvPr id="261124" name="Text Box 4"/>
          <p:cNvSpPr txBox="1">
            <a:spLocks noChangeArrowheads="1"/>
          </p:cNvSpPr>
          <p:nvPr/>
        </p:nvSpPr>
        <p:spPr bwMode="auto">
          <a:xfrm>
            <a:off x="838200" y="990600"/>
            <a:ext cx="8153400" cy="381000"/>
          </a:xfrm>
          <a:prstGeom prst="rect">
            <a:avLst/>
          </a:prstGeom>
          <a:noFill/>
          <a:ln w="9525">
            <a:noFill/>
            <a:miter lim="800000"/>
            <a:headEnd/>
            <a:tailEnd/>
          </a:ln>
          <a:effectLst/>
        </p:spPr>
        <p:txBody>
          <a:bodyPr>
            <a:spAutoFit/>
          </a:bodyPr>
          <a:lstStyle/>
          <a:p>
            <a:pPr defTabSz="1017588"/>
            <a:endParaRPr lang="zh-CN" altLang="en-US"/>
          </a:p>
        </p:txBody>
      </p:sp>
      <p:sp>
        <p:nvSpPr>
          <p:cNvPr id="261125" name="Text Box 5"/>
          <p:cNvSpPr txBox="1">
            <a:spLocks noChangeArrowheads="1"/>
          </p:cNvSpPr>
          <p:nvPr/>
        </p:nvSpPr>
        <p:spPr bwMode="auto">
          <a:xfrm>
            <a:off x="914400" y="1219200"/>
            <a:ext cx="7620000" cy="2647950"/>
          </a:xfrm>
          <a:prstGeom prst="rect">
            <a:avLst/>
          </a:prstGeom>
          <a:noFill/>
          <a:ln w="9525">
            <a:noFill/>
            <a:miter lim="800000"/>
            <a:headEnd/>
            <a:tailEnd/>
          </a:ln>
          <a:effectLst/>
        </p:spPr>
        <p:txBody>
          <a:bodyPr>
            <a:spAutoFit/>
          </a:bodyPr>
          <a:lstStyle/>
          <a:p>
            <a:pPr defTabSz="1017588"/>
            <a:endParaRPr lang="zh-CN" altLang="en-US" sz="2400" b="1"/>
          </a:p>
          <a:p>
            <a:pPr defTabSz="1017588"/>
            <a:r>
              <a:rPr lang="zh-CN" altLang="en-US" sz="2400" b="1">
                <a:latin typeface="华文仿宋" pitchFamily="2" charset="-122"/>
                <a:ea typeface="华文仿宋" pitchFamily="2" charset="-122"/>
              </a:rPr>
              <a:t>员工违规违法的原因：</a:t>
            </a:r>
          </a:p>
          <a:p>
            <a:pPr defTabSz="1017588"/>
            <a:endParaRPr lang="zh-CN" altLang="en-US" sz="2400" b="1">
              <a:latin typeface="华文仿宋" pitchFamily="2" charset="-122"/>
              <a:ea typeface="华文仿宋" pitchFamily="2" charset="-122"/>
            </a:endParaRPr>
          </a:p>
          <a:p>
            <a:pPr defTabSz="1017588"/>
            <a:r>
              <a:rPr lang="en-US" altLang="zh-CN" sz="2400" b="1">
                <a:latin typeface="华文仿宋" pitchFamily="2" charset="-122"/>
                <a:ea typeface="华文仿宋" pitchFamily="2" charset="-122"/>
              </a:rPr>
              <a:t>          1</a:t>
            </a:r>
            <a:r>
              <a:rPr lang="zh-CN" altLang="en-US" sz="2400" b="1">
                <a:latin typeface="华文仿宋" pitchFamily="2" charset="-122"/>
                <a:ea typeface="华文仿宋" pitchFamily="2" charset="-122"/>
              </a:rPr>
              <a:t>、无知。</a:t>
            </a:r>
          </a:p>
          <a:p>
            <a:pPr defTabSz="1017588"/>
            <a:r>
              <a:rPr lang="en-US" altLang="zh-CN" sz="2400" b="1">
                <a:latin typeface="华文仿宋" pitchFamily="2" charset="-122"/>
                <a:ea typeface="华文仿宋" pitchFamily="2" charset="-122"/>
              </a:rPr>
              <a:t>          2</a:t>
            </a:r>
            <a:r>
              <a:rPr lang="zh-CN" altLang="en-US" sz="2400" b="1">
                <a:latin typeface="华文仿宋" pitchFamily="2" charset="-122"/>
                <a:ea typeface="华文仿宋" pitchFamily="2" charset="-122"/>
              </a:rPr>
              <a:t>、贪欲。</a:t>
            </a:r>
          </a:p>
          <a:p>
            <a:pPr defTabSz="1017588"/>
            <a:r>
              <a:rPr lang="en-US" altLang="zh-CN" sz="2400" b="1">
                <a:latin typeface="华文仿宋" pitchFamily="2" charset="-122"/>
                <a:ea typeface="华文仿宋" pitchFamily="2" charset="-122"/>
              </a:rPr>
              <a:t>          3</a:t>
            </a:r>
            <a:r>
              <a:rPr lang="zh-CN" altLang="en-US" sz="2400" b="1">
                <a:latin typeface="华文仿宋" pitchFamily="2" charset="-122"/>
                <a:ea typeface="华文仿宋" pitchFamily="2" charset="-122"/>
              </a:rPr>
              <a:t>、侥幸心理。</a:t>
            </a:r>
            <a:r>
              <a:rPr lang="en-US" altLang="zh-CN" sz="2400" b="1">
                <a:latin typeface="华文仿宋" pitchFamily="2" charset="-122"/>
                <a:ea typeface="华文仿宋" pitchFamily="2" charset="-122"/>
              </a:rPr>
              <a:t>       </a:t>
            </a:r>
          </a:p>
          <a:p>
            <a:pPr defTabSz="1017588"/>
            <a:r>
              <a:rPr lang="en-US" altLang="zh-CN" sz="2400" b="1">
                <a:latin typeface="华文仿宋" pitchFamily="2" charset="-122"/>
                <a:ea typeface="华文仿宋" pitchFamily="2" charset="-122"/>
              </a:rPr>
              <a:t>                </a:t>
            </a:r>
            <a:r>
              <a:rPr lang="en-US" altLang="zh-CN" sz="2000" b="1"/>
              <a:t>……</a:t>
            </a:r>
            <a:endParaRPr lang="zh-CN" altLang="en-US" sz="2000" b="1"/>
          </a:p>
        </p:txBody>
      </p:sp>
      <p:pic>
        <p:nvPicPr>
          <p:cNvPr id="261126" name="Picture 6" descr="W020090514532630571606"/>
          <p:cNvPicPr>
            <a:picLocks noChangeAspect="1" noChangeArrowheads="1"/>
          </p:cNvPicPr>
          <p:nvPr/>
        </p:nvPicPr>
        <p:blipFill>
          <a:blip r:embed="rId2" cstate="print"/>
          <a:srcRect/>
          <a:stretch>
            <a:fillRect/>
          </a:stretch>
        </p:blipFill>
        <p:spPr bwMode="auto">
          <a:xfrm>
            <a:off x="4038600" y="2057400"/>
            <a:ext cx="3581400" cy="38100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70F660B7-99D8-45CF-925C-03F46C51905A}" type="slidenum">
              <a:rPr lang="en-US" altLang="zh-CN" sz="1500"/>
              <a:pPr algn="r" defTabSz="955675"/>
              <a:t>34</a:t>
            </a:fld>
            <a:endParaRPr lang="en-US" altLang="zh-CN" sz="1500"/>
          </a:p>
        </p:txBody>
      </p:sp>
      <p:sp>
        <p:nvSpPr>
          <p:cNvPr id="262147" name="Rectangle 2"/>
          <p:cNvSpPr>
            <a:spLocks noGrp="1" noChangeArrowheads="1"/>
          </p:cNvSpPr>
          <p:nvPr>
            <p:ph type="title" idx="4294967295"/>
          </p:nvPr>
        </p:nvSpPr>
        <p:spPr>
          <a:xfrm>
            <a:off x="685800" y="990600"/>
            <a:ext cx="8378825" cy="608013"/>
          </a:xfrm>
        </p:spPr>
        <p:txBody>
          <a:bodyPr/>
          <a:lstStyle/>
          <a:p>
            <a:r>
              <a:rPr lang="zh-CN" altLang="en-US">
                <a:latin typeface="黑体" pitchFamily="2" charset="-122"/>
                <a:ea typeface="黑体" pitchFamily="2" charset="-122"/>
              </a:rPr>
              <a:t>目录</a:t>
            </a:r>
          </a:p>
        </p:txBody>
      </p:sp>
      <p:sp>
        <p:nvSpPr>
          <p:cNvPr id="9" name="Rectangle 3"/>
          <p:cNvSpPr txBox="1">
            <a:spLocks noChangeArrowheads="1"/>
          </p:cNvSpPr>
          <p:nvPr/>
        </p:nvSpPr>
        <p:spPr bwMode="auto">
          <a:xfrm>
            <a:off x="762000" y="1700213"/>
            <a:ext cx="8310563" cy="4249737"/>
          </a:xfrm>
          <a:prstGeom prst="rect">
            <a:avLst/>
          </a:prstGeom>
          <a:noFill/>
          <a:ln w="9525">
            <a:noFill/>
            <a:miter lim="800000"/>
            <a:headEnd/>
            <a:tailEnd/>
          </a:ln>
        </p:spPr>
        <p:txBody>
          <a:bodyPr lIns="95747" tIns="47873" rIns="95747" bIns="47873"/>
          <a:lstStyle/>
          <a:p>
            <a:pPr marL="358775" indent="-358775" defTabSz="955675" eaLnBrk="0" hangingPunct="0">
              <a:lnSpc>
                <a:spcPct val="150000"/>
              </a:lnSpc>
              <a:spcBef>
                <a:spcPct val="20000"/>
              </a:spcBef>
            </a:pPr>
            <a:r>
              <a:rPr lang="zh-CN" altLang="en-US" sz="2400">
                <a:latin typeface="黑体" pitchFamily="2" charset="-122"/>
                <a:ea typeface="黑体" pitchFamily="2" charset="-122"/>
              </a:rPr>
              <a:t>一、公司治安保卫概况</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二、国家相关法律法规</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三、公司治安规章制度简读</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四、治安案例及分析</a:t>
            </a:r>
          </a:p>
          <a:p>
            <a:pPr marL="358775" indent="-358775" defTabSz="955675" eaLnBrk="0" hangingPunct="0">
              <a:lnSpc>
                <a:spcPct val="150000"/>
              </a:lnSpc>
              <a:spcBef>
                <a:spcPct val="20000"/>
              </a:spcBef>
            </a:pPr>
            <a:r>
              <a:rPr lang="zh-CN" altLang="en-US" sz="2400">
                <a:solidFill>
                  <a:srgbClr val="3333FF"/>
                </a:solidFill>
                <a:latin typeface="黑体" pitchFamily="2" charset="-122"/>
                <a:ea typeface="黑体" pitchFamily="2" charset="-122"/>
              </a:rPr>
              <a:t>五、治安案事件应急处理</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5.</a:t>
            </a:r>
            <a:r>
              <a:rPr lang="zh-CN" altLang="en-US" sz="1600">
                <a:solidFill>
                  <a:srgbClr val="3333FF"/>
                </a:solidFill>
              </a:rPr>
              <a:t>治安案件应急处理</a:t>
            </a:r>
          </a:p>
        </p:txBody>
      </p:sp>
      <p:sp>
        <p:nvSpPr>
          <p:cNvPr id="264195"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AEAC8041-28A9-4763-9A76-F55184AAC26B}" type="slidenum">
              <a:rPr lang="en-US" altLang="zh-CN" sz="1500"/>
              <a:pPr algn="r" defTabSz="955675"/>
              <a:t>35</a:t>
            </a:fld>
            <a:endParaRPr lang="en-US" altLang="zh-CN" sz="1500"/>
          </a:p>
        </p:txBody>
      </p:sp>
      <p:sp>
        <p:nvSpPr>
          <p:cNvPr id="264196" name="Text Box 4"/>
          <p:cNvSpPr txBox="1">
            <a:spLocks noChangeArrowheads="1"/>
          </p:cNvSpPr>
          <p:nvPr/>
        </p:nvSpPr>
        <p:spPr bwMode="auto">
          <a:xfrm>
            <a:off x="838200" y="990600"/>
            <a:ext cx="8153400" cy="381000"/>
          </a:xfrm>
          <a:prstGeom prst="rect">
            <a:avLst/>
          </a:prstGeom>
          <a:noFill/>
          <a:ln w="9525">
            <a:noFill/>
            <a:miter lim="800000"/>
            <a:headEnd/>
            <a:tailEnd/>
          </a:ln>
          <a:effectLst/>
        </p:spPr>
        <p:txBody>
          <a:bodyPr>
            <a:spAutoFit/>
          </a:bodyPr>
          <a:lstStyle/>
          <a:p>
            <a:pPr defTabSz="1017588"/>
            <a:endParaRPr lang="zh-CN" altLang="en-US"/>
          </a:p>
        </p:txBody>
      </p:sp>
      <p:sp>
        <p:nvSpPr>
          <p:cNvPr id="264197" name="Text Box 5"/>
          <p:cNvSpPr txBox="1">
            <a:spLocks noChangeArrowheads="1"/>
          </p:cNvSpPr>
          <p:nvPr/>
        </p:nvSpPr>
        <p:spPr bwMode="auto">
          <a:xfrm>
            <a:off x="914400" y="990600"/>
            <a:ext cx="7772400" cy="4473575"/>
          </a:xfrm>
          <a:prstGeom prst="rect">
            <a:avLst/>
          </a:prstGeom>
          <a:noFill/>
          <a:ln w="9525">
            <a:noFill/>
            <a:miter lim="800000"/>
            <a:headEnd/>
            <a:tailEnd/>
          </a:ln>
          <a:effectLst/>
        </p:spPr>
        <p:txBody>
          <a:bodyPr>
            <a:spAutoFit/>
          </a:bodyPr>
          <a:lstStyle/>
          <a:p>
            <a:pPr defTabSz="1017588"/>
            <a:r>
              <a:rPr lang="zh-CN" altLang="en-US" sz="2400" b="1">
                <a:ea typeface="华文仿宋" pitchFamily="2" charset="-122"/>
              </a:rPr>
              <a:t>治安案事件发生后，员工的正确做法是什么？</a:t>
            </a:r>
          </a:p>
          <a:p>
            <a:pPr defTabSz="1017588"/>
            <a:endParaRPr lang="zh-CN" altLang="en-US" sz="2400" b="1">
              <a:ea typeface="华文仿宋" pitchFamily="2" charset="-122"/>
            </a:endParaRPr>
          </a:p>
          <a:p>
            <a:pPr defTabSz="1017588"/>
            <a:r>
              <a:rPr lang="en-US" altLang="zh-CN"/>
              <a:t>      </a:t>
            </a:r>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、保护好现场，报告部门领导，公司保卫处。</a:t>
            </a:r>
          </a:p>
          <a:p>
            <a:pPr defTabSz="1017588"/>
            <a:r>
              <a:rPr lang="en-US" altLang="zh-CN" sz="2400" b="1">
                <a:latin typeface="华文仿宋" pitchFamily="2" charset="-122"/>
                <a:ea typeface="华文仿宋" pitchFamily="2" charset="-122"/>
              </a:rPr>
              <a:t>      2</a:t>
            </a:r>
            <a:r>
              <a:rPr lang="zh-CN" altLang="en-US" sz="2400" b="1">
                <a:latin typeface="华文仿宋" pitchFamily="2" charset="-122"/>
                <a:ea typeface="华文仿宋" pitchFamily="2" charset="-122"/>
              </a:rPr>
              <a:t>、保卫人员到场后根据事故严重性决定是否报警。</a:t>
            </a:r>
          </a:p>
          <a:p>
            <a:pPr defTabSz="1017588"/>
            <a:r>
              <a:rPr lang="en-US" altLang="zh-CN" sz="2400" b="1">
                <a:latin typeface="华文仿宋" pitchFamily="2" charset="-122"/>
                <a:ea typeface="华文仿宋" pitchFamily="2" charset="-122"/>
              </a:rPr>
              <a:t>      3</a:t>
            </a:r>
            <a:r>
              <a:rPr lang="zh-CN" altLang="en-US" sz="2400" b="1">
                <a:latin typeface="华文仿宋" pitchFamily="2" charset="-122"/>
                <a:ea typeface="华文仿宋" pitchFamily="2" charset="-122"/>
              </a:rPr>
              <a:t>、如中毒、雷雨等灾害性治安事故，帮助保卫人员组织对受伤人员救护。</a:t>
            </a:r>
          </a:p>
          <a:p>
            <a:pPr defTabSz="1017588"/>
            <a:r>
              <a:rPr lang="en-US" altLang="zh-CN" sz="2400" b="1">
                <a:latin typeface="华文仿宋" pitchFamily="2" charset="-122"/>
                <a:ea typeface="华文仿宋" pitchFamily="2" charset="-122"/>
              </a:rPr>
              <a:t>      4</a:t>
            </a:r>
            <a:r>
              <a:rPr lang="zh-CN" altLang="en-US" sz="2400" b="1">
                <a:latin typeface="华文仿宋" pitchFamily="2" charset="-122"/>
                <a:ea typeface="华文仿宋" pitchFamily="2" charset="-122"/>
              </a:rPr>
              <a:t>、火灾事故发生后要帮助扑救火灾。</a:t>
            </a:r>
          </a:p>
          <a:p>
            <a:pPr defTabSz="1017588"/>
            <a:r>
              <a:rPr lang="en-US" altLang="zh-CN" sz="2400" b="1">
                <a:latin typeface="华文仿宋" pitchFamily="2" charset="-122"/>
                <a:ea typeface="华文仿宋" pitchFamily="2" charset="-122"/>
              </a:rPr>
              <a:t>      5</a:t>
            </a:r>
            <a:r>
              <a:rPr lang="zh-CN" altLang="en-US" sz="2400" b="1">
                <a:latin typeface="华文仿宋" pitchFamily="2" charset="-122"/>
                <a:ea typeface="华文仿宋" pitchFamily="2" charset="-122"/>
              </a:rPr>
              <a:t>、协助保卫人员制止违法违规行为或对举报违法犯罪</a:t>
            </a:r>
            <a:r>
              <a:rPr lang="en-US" altLang="zh-CN" sz="2400" b="1">
                <a:latin typeface="华文仿宋" pitchFamily="2" charset="-122"/>
                <a:ea typeface="华文仿宋" pitchFamily="2" charset="-122"/>
              </a:rPr>
              <a:t>.</a:t>
            </a:r>
          </a:p>
          <a:p>
            <a:pPr defTabSz="1017588"/>
            <a:r>
              <a:rPr lang="en-US" altLang="zh-CN" sz="2400" b="1">
                <a:latin typeface="华文仿宋" pitchFamily="2" charset="-122"/>
                <a:ea typeface="华文仿宋" pitchFamily="2" charset="-122"/>
              </a:rPr>
              <a:t>     6</a:t>
            </a:r>
            <a:r>
              <a:rPr lang="zh-CN" altLang="en-US" sz="2400" b="1">
                <a:latin typeface="华文仿宋" pitchFamily="2" charset="-122"/>
                <a:ea typeface="华文仿宋" pitchFamily="2" charset="-122"/>
              </a:rPr>
              <a:t>、尽可能记清犯罪嫌疑人及作案工具（作案机动车车牌、颜色、车型等）特征，逃跑方向等信息。</a:t>
            </a:r>
          </a:p>
          <a:p>
            <a:pPr defTabSz="1017588"/>
            <a:endParaRPr lang="zh-CN" altLang="en-US" sz="2400" b="1">
              <a:latin typeface="华文仿宋" pitchFamily="2" charset="-122"/>
              <a:ea typeface="华文仿宋"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5.</a:t>
            </a:r>
            <a:r>
              <a:rPr lang="zh-CN" altLang="en-US" sz="1600">
                <a:solidFill>
                  <a:srgbClr val="3333FF"/>
                </a:solidFill>
              </a:rPr>
              <a:t>治安案件应急处理</a:t>
            </a:r>
          </a:p>
        </p:txBody>
      </p:sp>
      <p:sp>
        <p:nvSpPr>
          <p:cNvPr id="265219"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B50A5A55-7922-474D-88CD-461613F319DF}" type="slidenum">
              <a:rPr lang="en-US" altLang="zh-CN" sz="1500"/>
              <a:pPr algn="r" defTabSz="955675"/>
              <a:t>36</a:t>
            </a:fld>
            <a:endParaRPr lang="en-US" altLang="zh-CN" sz="1500"/>
          </a:p>
        </p:txBody>
      </p:sp>
      <p:sp>
        <p:nvSpPr>
          <p:cNvPr id="265220" name="Text Box 4"/>
          <p:cNvSpPr txBox="1">
            <a:spLocks noChangeArrowheads="1"/>
          </p:cNvSpPr>
          <p:nvPr/>
        </p:nvSpPr>
        <p:spPr bwMode="auto">
          <a:xfrm>
            <a:off x="838200" y="990600"/>
            <a:ext cx="8153400" cy="381000"/>
          </a:xfrm>
          <a:prstGeom prst="rect">
            <a:avLst/>
          </a:prstGeom>
          <a:noFill/>
          <a:ln w="9525">
            <a:noFill/>
            <a:miter lim="800000"/>
            <a:headEnd/>
            <a:tailEnd/>
          </a:ln>
          <a:effectLst/>
        </p:spPr>
        <p:txBody>
          <a:bodyPr>
            <a:spAutoFit/>
          </a:bodyPr>
          <a:lstStyle/>
          <a:p>
            <a:pPr defTabSz="1017588"/>
            <a:endParaRPr lang="zh-CN" altLang="en-US"/>
          </a:p>
        </p:txBody>
      </p:sp>
      <p:sp>
        <p:nvSpPr>
          <p:cNvPr id="265221" name="Text Box 5"/>
          <p:cNvSpPr txBox="1">
            <a:spLocks noChangeArrowheads="1"/>
          </p:cNvSpPr>
          <p:nvPr/>
        </p:nvSpPr>
        <p:spPr bwMode="auto">
          <a:xfrm>
            <a:off x="990600" y="1044575"/>
            <a:ext cx="7772400" cy="822325"/>
          </a:xfrm>
          <a:prstGeom prst="rect">
            <a:avLst/>
          </a:prstGeom>
          <a:noFill/>
          <a:ln w="9525">
            <a:noFill/>
            <a:miter lim="800000"/>
            <a:headEnd/>
            <a:tailEnd/>
          </a:ln>
          <a:effectLst/>
        </p:spPr>
        <p:txBody>
          <a:bodyPr>
            <a:spAutoFit/>
          </a:bodyPr>
          <a:lstStyle/>
          <a:p>
            <a:pPr defTabSz="1017588"/>
            <a:r>
              <a:rPr lang="en-US" altLang="zh-CN" sz="2400" b="1">
                <a:latin typeface="华文仿宋" pitchFamily="2" charset="-122"/>
                <a:ea typeface="华文仿宋" pitchFamily="2" charset="-122"/>
              </a:rPr>
              <a:t>7</a:t>
            </a:r>
            <a:r>
              <a:rPr lang="zh-CN" altLang="en-US" sz="2400" b="1">
                <a:latin typeface="华文仿宋" pitchFamily="2" charset="-122"/>
                <a:ea typeface="华文仿宋" pitchFamily="2" charset="-122"/>
              </a:rPr>
              <a:t>、在抢险、救护中要尽量少地变动现场，必须变动的要作详细记录，或事先拍照录像。</a:t>
            </a:r>
            <a:endParaRPr lang="en-US" altLang="zh-CN" sz="2400" b="1">
              <a:latin typeface="华文仿宋" pitchFamily="2" charset="-122"/>
              <a:ea typeface="华文仿宋" pitchFamily="2" charset="-122"/>
            </a:endParaRPr>
          </a:p>
        </p:txBody>
      </p:sp>
      <p:pic>
        <p:nvPicPr>
          <p:cNvPr id="265222" name="Picture 6" descr="u=1378710154,2593100538&amp;fm=0&amp;gp=0"/>
          <p:cNvPicPr>
            <a:picLocks noChangeAspect="1" noChangeArrowheads="1"/>
          </p:cNvPicPr>
          <p:nvPr/>
        </p:nvPicPr>
        <p:blipFill>
          <a:blip r:embed="rId2" cstate="print"/>
          <a:srcRect/>
          <a:stretch>
            <a:fillRect/>
          </a:stretch>
        </p:blipFill>
        <p:spPr bwMode="auto">
          <a:xfrm>
            <a:off x="1295400" y="3124200"/>
            <a:ext cx="2667000" cy="2286000"/>
          </a:xfrm>
          <a:prstGeom prst="rect">
            <a:avLst/>
          </a:prstGeom>
          <a:noFill/>
        </p:spPr>
      </p:pic>
      <p:pic>
        <p:nvPicPr>
          <p:cNvPr id="265223" name="Picture 7" descr="u=1353789529,2245199374&amp;fm=0&amp;gp=0"/>
          <p:cNvPicPr>
            <a:picLocks noChangeAspect="1" noChangeArrowheads="1"/>
          </p:cNvPicPr>
          <p:nvPr/>
        </p:nvPicPr>
        <p:blipFill>
          <a:blip r:embed="rId3" cstate="print"/>
          <a:srcRect/>
          <a:stretch>
            <a:fillRect/>
          </a:stretch>
        </p:blipFill>
        <p:spPr bwMode="auto">
          <a:xfrm>
            <a:off x="4648200" y="3124200"/>
            <a:ext cx="3659188" cy="22860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5.  </a:t>
            </a:r>
            <a:r>
              <a:rPr lang="zh-CN" altLang="en-US" sz="1600">
                <a:solidFill>
                  <a:srgbClr val="3333FF"/>
                </a:solidFill>
              </a:rPr>
              <a:t>治安典型案件</a:t>
            </a:r>
          </a:p>
        </p:txBody>
      </p:sp>
      <p:sp>
        <p:nvSpPr>
          <p:cNvPr id="266243"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AABE4E79-2711-4F0E-80A2-EB610F4C0E11}" type="slidenum">
              <a:rPr lang="en-US" altLang="zh-CN" sz="1500"/>
              <a:pPr algn="r" defTabSz="955675"/>
              <a:t>37</a:t>
            </a:fld>
            <a:endParaRPr lang="en-US" altLang="zh-CN" sz="1500"/>
          </a:p>
        </p:txBody>
      </p:sp>
      <p:sp>
        <p:nvSpPr>
          <p:cNvPr id="266244" name="Text Box 4"/>
          <p:cNvSpPr txBox="1">
            <a:spLocks noChangeArrowheads="1"/>
          </p:cNvSpPr>
          <p:nvPr/>
        </p:nvSpPr>
        <p:spPr bwMode="auto">
          <a:xfrm>
            <a:off x="609600" y="685800"/>
            <a:ext cx="8688388" cy="5372100"/>
          </a:xfrm>
          <a:prstGeom prst="rect">
            <a:avLst/>
          </a:prstGeom>
          <a:noFill/>
          <a:ln w="9525">
            <a:noFill/>
            <a:miter lim="800000"/>
            <a:headEnd/>
            <a:tailEnd/>
          </a:ln>
          <a:effectLst/>
        </p:spPr>
        <p:txBody>
          <a:bodyPr>
            <a:spAutoFit/>
          </a:bodyPr>
          <a:lstStyle/>
          <a:p>
            <a:pPr defTabSz="1017588"/>
            <a:endParaRPr lang="zh-CN" altLang="en-US" b="1">
              <a:solidFill>
                <a:schemeClr val="accent2"/>
              </a:solidFill>
            </a:endParaRPr>
          </a:p>
          <a:p>
            <a:pPr defTabSz="1017588"/>
            <a:r>
              <a:rPr lang="zh-CN" altLang="zh-CN" b="1">
                <a:solidFill>
                  <a:schemeClr val="accent2"/>
                </a:solidFill>
              </a:rPr>
              <a:t>★</a:t>
            </a:r>
            <a:r>
              <a:rPr lang="zh-CN" altLang="en-US" sz="2000" b="1">
                <a:solidFill>
                  <a:schemeClr val="hlink"/>
                </a:solidFill>
                <a:ea typeface="华文细黑" pitchFamily="2" charset="-122"/>
              </a:rPr>
              <a:t>下夜班路上如何避免不法伤害？</a:t>
            </a:r>
            <a:r>
              <a:rPr lang="en-US" altLang="zh-CN" sz="2000">
                <a:solidFill>
                  <a:schemeClr val="hlink"/>
                </a:solidFill>
                <a:latin typeface="华文细黑"/>
                <a:ea typeface="华文细黑" pitchFamily="2" charset="-122"/>
              </a:rPr>
              <a:t>——</a:t>
            </a:r>
            <a:endParaRPr lang="en-US" altLang="zh-CN" sz="2000">
              <a:solidFill>
                <a:schemeClr val="hlink"/>
              </a:solidFill>
              <a:ea typeface="华文细黑" pitchFamily="2" charset="-122"/>
            </a:endParaRPr>
          </a:p>
          <a:p>
            <a:pPr defTabSz="1017588"/>
            <a:endParaRPr lang="en-US" altLang="zh-CN" sz="2000">
              <a:solidFill>
                <a:schemeClr val="hlink"/>
              </a:solidFill>
              <a:ea typeface="华文细黑" pitchFamily="2" charset="-122"/>
            </a:endParaRPr>
          </a:p>
          <a:p>
            <a:pPr defTabSz="1017588"/>
            <a:r>
              <a:rPr lang="en-US" altLang="zh-CN" sz="1600">
                <a:solidFill>
                  <a:schemeClr val="hlink"/>
                </a:solidFill>
              </a:rPr>
              <a:t>       </a:t>
            </a:r>
            <a:r>
              <a:rPr lang="en-US" altLang="zh-CN" sz="2400" b="1">
                <a:latin typeface="华文仿宋" pitchFamily="2" charset="-122"/>
                <a:ea typeface="华文仿宋" pitchFamily="2" charset="-122"/>
              </a:rPr>
              <a:t>9</a:t>
            </a:r>
            <a:r>
              <a:rPr lang="zh-CN" altLang="en-US" sz="2400" b="1">
                <a:latin typeface="华文仿宋" pitchFamily="2" charset="-122"/>
                <a:ea typeface="华文仿宋" pitchFamily="2" charset="-122"/>
              </a:rPr>
              <a:t>月</a:t>
            </a:r>
            <a:r>
              <a:rPr lang="en-US" altLang="zh-CN" sz="2400" b="1">
                <a:latin typeface="华文仿宋" pitchFamily="2" charset="-122"/>
                <a:ea typeface="华文仿宋" pitchFamily="2" charset="-122"/>
              </a:rPr>
              <a:t>27</a:t>
            </a:r>
            <a:r>
              <a:rPr lang="zh-CN" altLang="en-US" sz="2400" b="1">
                <a:latin typeface="华文仿宋" pitchFamily="2" charset="-122"/>
                <a:ea typeface="华文仿宋" pitchFamily="2" charset="-122"/>
              </a:rPr>
              <a:t>日凌晨近四点，十八里河派出所和公司保卫处接到员工在厂区外被拦路抢劫事件：公司某车间员工下夜班行至十八里河转盘以北新郑路</a:t>
            </a:r>
            <a:r>
              <a:rPr lang="en-US" altLang="zh-CN" sz="2400" b="1">
                <a:latin typeface="华文仿宋" pitchFamily="2" charset="-122"/>
                <a:ea typeface="华文仿宋" pitchFamily="2" charset="-122"/>
              </a:rPr>
              <a:t>——</a:t>
            </a:r>
            <a:r>
              <a:rPr lang="zh-CN" altLang="en-US" sz="2400" b="1">
                <a:latin typeface="华文仿宋" pitchFamily="2" charset="-122"/>
                <a:ea typeface="华文仿宋" pitchFamily="2" charset="-122"/>
              </a:rPr>
              <a:t>天浴阁附近，遇到</a:t>
            </a:r>
            <a:r>
              <a:rPr lang="en-US" altLang="zh-CN" sz="2400" b="1">
                <a:latin typeface="华文仿宋" pitchFamily="2" charset="-122"/>
                <a:ea typeface="华文仿宋" pitchFamily="2" charset="-122"/>
              </a:rPr>
              <a:t>4</a:t>
            </a:r>
            <a:r>
              <a:rPr lang="zh-CN" altLang="en-US" sz="2400" b="1">
                <a:latin typeface="华文仿宋" pitchFamily="2" charset="-122"/>
                <a:ea typeface="华文仿宋" pitchFamily="2" charset="-122"/>
              </a:rPr>
              <a:t>名持刀歹徒驾驶一辆普桑轿车抢劫，歹徒抢走该员工</a:t>
            </a:r>
            <a:r>
              <a:rPr lang="en-US" altLang="zh-CN" sz="2400" b="1">
                <a:latin typeface="华文仿宋" pitchFamily="2" charset="-122"/>
                <a:ea typeface="华文仿宋" pitchFamily="2" charset="-122"/>
              </a:rPr>
              <a:t>300</a:t>
            </a:r>
            <a:r>
              <a:rPr lang="zh-CN" altLang="en-US" sz="2400" b="1">
                <a:latin typeface="华文仿宋" pitchFamily="2" charset="-122"/>
                <a:ea typeface="华文仿宋" pitchFamily="2" charset="-122"/>
              </a:rPr>
              <a:t>元现金并使其受伤。      </a:t>
            </a:r>
          </a:p>
          <a:p>
            <a:pPr defTabSz="1017588"/>
            <a:r>
              <a:rPr lang="zh-CN" altLang="en-US" sz="2400" b="1">
                <a:latin typeface="华文仿宋" pitchFamily="2" charset="-122"/>
                <a:ea typeface="华文仿宋" pitchFamily="2" charset="-122"/>
              </a:rPr>
              <a:t>     案情分析： </a:t>
            </a:r>
          </a:p>
          <a:p>
            <a:pPr defTabSz="1017588"/>
            <a:r>
              <a:rPr lang="en-US" altLang="zh-CN" sz="2400" b="1">
                <a:latin typeface="华文仿宋" pitchFamily="2" charset="-122"/>
                <a:ea typeface="华文仿宋" pitchFamily="2" charset="-122"/>
              </a:rPr>
              <a:t>       1</a:t>
            </a:r>
            <a:r>
              <a:rPr lang="zh-CN" altLang="en-US" sz="2400" b="1">
                <a:latin typeface="华文仿宋" pitchFamily="2" charset="-122"/>
                <a:ea typeface="华文仿宋" pitchFamily="2" charset="-122"/>
              </a:rPr>
              <a:t>、发案时间：主要是行人较少的后半夜时段，另外在公司每月</a:t>
            </a:r>
            <a:r>
              <a:rPr lang="en-US" altLang="zh-CN" sz="2400" b="1">
                <a:latin typeface="华文仿宋" pitchFamily="2" charset="-122"/>
                <a:ea typeface="华文仿宋" pitchFamily="2" charset="-122"/>
              </a:rPr>
              <a:t>20</a:t>
            </a:r>
            <a:r>
              <a:rPr lang="zh-CN" altLang="en-US" sz="2400" b="1">
                <a:latin typeface="华文仿宋" pitchFamily="2" charset="-122"/>
                <a:ea typeface="华文仿宋" pitchFamily="2" charset="-122"/>
              </a:rPr>
              <a:t>日发工资后时段。</a:t>
            </a:r>
          </a:p>
          <a:p>
            <a:pPr defTabSz="1017588"/>
            <a:r>
              <a:rPr lang="en-US" altLang="zh-CN" sz="2400" b="1">
                <a:latin typeface="华文仿宋" pitchFamily="2" charset="-122"/>
                <a:ea typeface="华文仿宋" pitchFamily="2" charset="-122"/>
              </a:rPr>
              <a:t>       2</a:t>
            </a:r>
            <a:r>
              <a:rPr lang="zh-CN" altLang="en-US" sz="2400" b="1">
                <a:latin typeface="华文仿宋" pitchFamily="2" charset="-122"/>
                <a:ea typeface="华文仿宋" pitchFamily="2" charset="-122"/>
              </a:rPr>
              <a:t>、发案地点：主要集中在易于犯罪分子作案后逃跑的偏僻路段，一般无路灯或路灯弱暗路段。</a:t>
            </a:r>
          </a:p>
          <a:p>
            <a:pPr defTabSz="1017588"/>
            <a:r>
              <a:rPr lang="en-US" altLang="zh-CN" sz="2400" b="1">
                <a:latin typeface="华文仿宋" pitchFamily="2" charset="-122"/>
                <a:ea typeface="华文仿宋" pitchFamily="2" charset="-122"/>
              </a:rPr>
              <a:t>       3</a:t>
            </a:r>
            <a:r>
              <a:rPr lang="zh-CN" altLang="en-US" sz="2400" b="1">
                <a:latin typeface="华文仿宋" pitchFamily="2" charset="-122"/>
                <a:ea typeface="华文仿宋" pitchFamily="2" charset="-122"/>
              </a:rPr>
              <a:t>、作案目标：针对夜间单独出行的员工。</a:t>
            </a:r>
          </a:p>
          <a:p>
            <a:pPr defTabSz="1017588"/>
            <a:r>
              <a:rPr lang="en-US" altLang="zh-CN" sz="2400" b="1">
                <a:latin typeface="华文仿宋" pitchFamily="2" charset="-122"/>
                <a:ea typeface="华文仿宋" pitchFamily="2" charset="-122"/>
              </a:rPr>
              <a:t>       4</a:t>
            </a:r>
            <a:r>
              <a:rPr lang="zh-CN" altLang="en-US" sz="2400" b="1">
                <a:latin typeface="华文仿宋" pitchFamily="2" charset="-122"/>
                <a:ea typeface="华文仿宋" pitchFamily="2" charset="-122"/>
              </a:rPr>
              <a:t>、案情教训：该员工有机会拨打</a:t>
            </a:r>
            <a:r>
              <a:rPr lang="en-US" altLang="zh-CN" sz="2400" b="1">
                <a:latin typeface="华文仿宋" pitchFamily="2" charset="-122"/>
                <a:ea typeface="华文仿宋" pitchFamily="2" charset="-122"/>
              </a:rPr>
              <a:t>110</a:t>
            </a:r>
            <a:r>
              <a:rPr lang="zh-CN" altLang="en-US" sz="2400" b="1">
                <a:latin typeface="华文仿宋" pitchFamily="2" charset="-122"/>
                <a:ea typeface="华文仿宋" pitchFamily="2" charset="-122"/>
              </a:rPr>
              <a:t>报警电话时只是打电话给其他人，错过抓捕歹徒最佳时机。</a:t>
            </a:r>
            <a:r>
              <a:rPr lang="zh-CN" altLang="en-US" sz="1600">
                <a:solidFill>
                  <a:schemeClr val="hlink"/>
                </a:solidFill>
              </a:rPr>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4.  </a:t>
            </a:r>
            <a:r>
              <a:rPr lang="zh-CN" altLang="en-US" sz="1600">
                <a:solidFill>
                  <a:srgbClr val="3333FF"/>
                </a:solidFill>
              </a:rPr>
              <a:t>治安典型案件</a:t>
            </a:r>
          </a:p>
        </p:txBody>
      </p:sp>
      <p:sp>
        <p:nvSpPr>
          <p:cNvPr id="267267"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E98CA4B0-23F7-46D6-BF44-2CC7233B772E}" type="slidenum">
              <a:rPr lang="en-US" altLang="zh-CN" sz="1500"/>
              <a:pPr algn="r" defTabSz="955675"/>
              <a:t>38</a:t>
            </a:fld>
            <a:endParaRPr lang="en-US" altLang="zh-CN" sz="1500"/>
          </a:p>
        </p:txBody>
      </p:sp>
      <p:sp>
        <p:nvSpPr>
          <p:cNvPr id="267268" name="Text Box 4"/>
          <p:cNvSpPr txBox="1">
            <a:spLocks noChangeArrowheads="1"/>
          </p:cNvSpPr>
          <p:nvPr/>
        </p:nvSpPr>
        <p:spPr bwMode="auto">
          <a:xfrm>
            <a:off x="838200" y="990600"/>
            <a:ext cx="8153400" cy="381000"/>
          </a:xfrm>
          <a:prstGeom prst="rect">
            <a:avLst/>
          </a:prstGeom>
          <a:noFill/>
          <a:ln w="9525">
            <a:noFill/>
            <a:miter lim="800000"/>
            <a:headEnd/>
            <a:tailEnd/>
          </a:ln>
          <a:effectLst/>
        </p:spPr>
        <p:txBody>
          <a:bodyPr>
            <a:spAutoFit/>
          </a:bodyPr>
          <a:lstStyle/>
          <a:p>
            <a:pPr defTabSz="1017588"/>
            <a:endParaRPr lang="zh-CN" altLang="en-US"/>
          </a:p>
        </p:txBody>
      </p:sp>
      <p:sp>
        <p:nvSpPr>
          <p:cNvPr id="267269" name="Text Box 5"/>
          <p:cNvSpPr txBox="1">
            <a:spLocks noChangeArrowheads="1"/>
          </p:cNvSpPr>
          <p:nvPr/>
        </p:nvSpPr>
        <p:spPr bwMode="auto">
          <a:xfrm>
            <a:off x="914400" y="1066800"/>
            <a:ext cx="7467600" cy="5143500"/>
          </a:xfrm>
          <a:prstGeom prst="rect">
            <a:avLst/>
          </a:prstGeom>
          <a:noFill/>
          <a:ln w="9525">
            <a:noFill/>
            <a:miter lim="800000"/>
            <a:headEnd/>
            <a:tailEnd/>
          </a:ln>
          <a:effectLst/>
        </p:spPr>
        <p:txBody>
          <a:bodyPr>
            <a:spAutoFit/>
          </a:bodyPr>
          <a:lstStyle/>
          <a:p>
            <a:pPr defTabSz="1017588"/>
            <a:r>
              <a:rPr lang="zh-CN" altLang="en-US" sz="2400" b="1">
                <a:latin typeface="华文仿宋" pitchFamily="2" charset="-122"/>
                <a:ea typeface="华文仿宋" pitchFamily="2" charset="-122"/>
              </a:rPr>
              <a:t>安全提示：</a:t>
            </a:r>
          </a:p>
          <a:p>
            <a:pPr defTabSz="1017588"/>
            <a:r>
              <a:rPr lang="en-US" altLang="zh-CN" sz="2400" b="1">
                <a:latin typeface="华文仿宋" pitchFamily="2" charset="-122"/>
                <a:ea typeface="华文仿宋" pitchFamily="2" charset="-122"/>
              </a:rPr>
              <a:t>     1</a:t>
            </a:r>
            <a:r>
              <a:rPr lang="zh-CN" altLang="en-US" sz="2400" b="1">
                <a:latin typeface="华文仿宋" pitchFamily="2" charset="-122"/>
                <a:ea typeface="华文仿宋" pitchFamily="2" charset="-122"/>
              </a:rPr>
              <a:t>、要提高警惕，加强自我安全防范意识，下夜班员工可以携带必要的防身器材，路过偏避地方最好结伴而行。</a:t>
            </a:r>
          </a:p>
          <a:p>
            <a:pPr defTabSz="1017588"/>
            <a:r>
              <a:rPr lang="en-US" altLang="zh-CN" sz="2400" b="1">
                <a:latin typeface="华文仿宋" pitchFamily="2" charset="-122"/>
                <a:ea typeface="华文仿宋" pitchFamily="2" charset="-122"/>
              </a:rPr>
              <a:t>     2</a:t>
            </a:r>
            <a:r>
              <a:rPr lang="zh-CN" altLang="en-US" sz="2400" b="1">
                <a:latin typeface="华文仿宋" pitchFamily="2" charset="-122"/>
                <a:ea typeface="华文仿宋" pitchFamily="2" charset="-122"/>
              </a:rPr>
              <a:t>、夜间行走如遇到可疑人员或车辆靠近时，应提高警惕，以防不法分子伺机作案。</a:t>
            </a:r>
          </a:p>
          <a:p>
            <a:pPr defTabSz="1017588"/>
            <a:r>
              <a:rPr lang="en-US" altLang="zh-CN" sz="2400" b="1">
                <a:latin typeface="华文仿宋" pitchFamily="2" charset="-122"/>
                <a:ea typeface="华文仿宋" pitchFamily="2" charset="-122"/>
              </a:rPr>
              <a:t>     3</a:t>
            </a:r>
            <a:r>
              <a:rPr lang="zh-CN" altLang="en-US" sz="2400" b="1">
                <a:latin typeface="华文仿宋" pitchFamily="2" charset="-122"/>
                <a:ea typeface="华文仿宋" pitchFamily="2" charset="-122"/>
              </a:rPr>
              <a:t>、夜深人静时应避免在人少地方逗留，随身不要携带过多钱物，以免给犯罪分子留下可趁之机。</a:t>
            </a:r>
          </a:p>
          <a:p>
            <a:pPr defTabSz="1017588"/>
            <a:r>
              <a:rPr lang="en-US" altLang="zh-CN" sz="2400" b="1">
                <a:latin typeface="华文仿宋" pitchFamily="2" charset="-122"/>
                <a:ea typeface="华文仿宋" pitchFamily="2" charset="-122"/>
              </a:rPr>
              <a:t>     4</a:t>
            </a:r>
            <a:r>
              <a:rPr lang="zh-CN" altLang="en-US" sz="2400" b="1">
                <a:latin typeface="华文仿宋" pitchFamily="2" charset="-122"/>
                <a:ea typeface="华文仿宋" pitchFamily="2" charset="-122"/>
              </a:rPr>
              <a:t>、一旦遇到不法侵害时，在确保自身安全前提下，想办法摆脱歹徒控制并及时拨打</a:t>
            </a:r>
            <a:r>
              <a:rPr lang="en-US" altLang="zh-CN" sz="2400" b="1">
                <a:latin typeface="华文仿宋" pitchFamily="2" charset="-122"/>
                <a:ea typeface="华文仿宋" pitchFamily="2" charset="-122"/>
              </a:rPr>
              <a:t>110</a:t>
            </a:r>
            <a:r>
              <a:rPr lang="zh-CN" altLang="en-US" sz="2400" b="1">
                <a:latin typeface="华文仿宋" pitchFamily="2" charset="-122"/>
                <a:ea typeface="华文仿宋" pitchFamily="2" charset="-122"/>
              </a:rPr>
              <a:t>报警电话报警，</a:t>
            </a:r>
          </a:p>
          <a:p>
            <a:pPr defTabSz="1017588"/>
            <a:r>
              <a:rPr lang="en-US" altLang="zh-CN" sz="2400" b="1">
                <a:latin typeface="华文仿宋" pitchFamily="2" charset="-122"/>
                <a:ea typeface="华文仿宋" pitchFamily="2" charset="-122"/>
              </a:rPr>
              <a:t>     5</a:t>
            </a:r>
            <a:r>
              <a:rPr lang="zh-CN" altLang="en-US" sz="2400" b="1">
                <a:latin typeface="华文仿宋" pitchFamily="2" charset="-122"/>
                <a:ea typeface="华文仿宋" pitchFamily="2" charset="-122"/>
              </a:rPr>
              <a:t>、尽可能记清犯罪嫌疑人及作案工具（作案机动车车牌、颜色、车型等）特征，逃跑方向等信息。</a:t>
            </a:r>
          </a:p>
          <a:p>
            <a:pPr defTabSz="1017588"/>
            <a:endParaRPr lang="zh-CN" altLang="en-US" sz="2400" b="1">
              <a:latin typeface="华文仿宋" pitchFamily="2" charset="-122"/>
              <a:ea typeface="华文仿宋" pitchFamily="2" charset="-122"/>
            </a:endParaRPr>
          </a:p>
          <a:p>
            <a:pPr defTabSz="1017588"/>
            <a:r>
              <a:rPr lang="zh-CN" altLang="en-US" sz="2000" b="1">
                <a:latin typeface="华文仿宋" pitchFamily="2" charset="-122"/>
                <a:ea typeface="华文仿宋" pitchFamily="2" charset="-122"/>
              </a:rPr>
              <a:t>        </a:t>
            </a:r>
          </a:p>
        </p:txBody>
      </p:sp>
      <p:pic>
        <p:nvPicPr>
          <p:cNvPr id="267270" name="Picture 6" descr="u=1278410417,673285274&amp;fm=0&amp;gp=0"/>
          <p:cNvPicPr>
            <a:picLocks noChangeAspect="1" noChangeArrowheads="1"/>
          </p:cNvPicPr>
          <p:nvPr/>
        </p:nvPicPr>
        <p:blipFill>
          <a:blip r:embed="rId2" cstate="print"/>
          <a:srcRect/>
          <a:stretch>
            <a:fillRect/>
          </a:stretch>
        </p:blipFill>
        <p:spPr bwMode="auto">
          <a:xfrm>
            <a:off x="7010400" y="5105400"/>
            <a:ext cx="2133600" cy="128905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381000" y="295275"/>
            <a:ext cx="7283450" cy="314325"/>
          </a:xfrm>
        </p:spPr>
        <p:txBody>
          <a:bodyPr/>
          <a:lstStyle/>
          <a:p>
            <a:pPr marL="457200" indent="-457200" eaLnBrk="1" hangingPunct="1">
              <a:spcBef>
                <a:spcPct val="50000"/>
              </a:spcBef>
            </a:pPr>
            <a:r>
              <a:rPr lang="zh-CN" altLang="en-US" sz="1600"/>
              <a:t>结束语</a:t>
            </a:r>
          </a:p>
        </p:txBody>
      </p:sp>
      <p:sp>
        <p:nvSpPr>
          <p:cNvPr id="95235"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B2B66494-11DE-403C-A18D-85875F91C201}" type="slidenum">
              <a:rPr lang="en-US" altLang="zh-CN" sz="1500"/>
              <a:pPr algn="r" defTabSz="955675"/>
              <a:t>39</a:t>
            </a:fld>
            <a:endParaRPr lang="en-US" altLang="zh-CN" sz="1500"/>
          </a:p>
        </p:txBody>
      </p:sp>
      <p:sp>
        <p:nvSpPr>
          <p:cNvPr id="95236" name="Text Box 4"/>
          <p:cNvSpPr txBox="1">
            <a:spLocks noChangeArrowheads="1"/>
          </p:cNvSpPr>
          <p:nvPr/>
        </p:nvSpPr>
        <p:spPr bwMode="auto">
          <a:xfrm>
            <a:off x="838200" y="990600"/>
            <a:ext cx="8153400" cy="381000"/>
          </a:xfrm>
          <a:prstGeom prst="rect">
            <a:avLst/>
          </a:prstGeom>
          <a:noFill/>
          <a:ln w="9525">
            <a:noFill/>
            <a:miter lim="800000"/>
            <a:headEnd/>
            <a:tailEnd/>
          </a:ln>
          <a:effectLst/>
        </p:spPr>
        <p:txBody>
          <a:bodyPr>
            <a:spAutoFit/>
          </a:bodyPr>
          <a:lstStyle/>
          <a:p>
            <a:pPr defTabSz="1017588"/>
            <a:endParaRPr lang="zh-CN" altLang="en-US"/>
          </a:p>
        </p:txBody>
      </p:sp>
      <p:sp>
        <p:nvSpPr>
          <p:cNvPr id="95237" name="Text Box 5"/>
          <p:cNvSpPr txBox="1">
            <a:spLocks noChangeArrowheads="1"/>
          </p:cNvSpPr>
          <p:nvPr/>
        </p:nvSpPr>
        <p:spPr bwMode="auto">
          <a:xfrm>
            <a:off x="457200" y="990600"/>
            <a:ext cx="8840788" cy="2087563"/>
          </a:xfrm>
          <a:prstGeom prst="rect">
            <a:avLst/>
          </a:prstGeom>
          <a:noFill/>
          <a:ln w="9525">
            <a:noFill/>
            <a:miter lim="800000"/>
            <a:headEnd/>
            <a:tailEnd/>
          </a:ln>
          <a:effectLst/>
        </p:spPr>
        <p:txBody>
          <a:bodyPr>
            <a:spAutoFit/>
          </a:bodyPr>
          <a:lstStyle/>
          <a:p>
            <a:pPr defTabSz="1017588"/>
            <a:endParaRPr lang="zh-CN" altLang="en-US"/>
          </a:p>
          <a:p>
            <a:pPr defTabSz="1017588"/>
            <a:r>
              <a:rPr lang="zh-CN" altLang="en-US" sz="2400"/>
              <a:t> </a:t>
            </a:r>
          </a:p>
          <a:p>
            <a:pPr algn="ctr" defTabSz="1017588"/>
            <a:r>
              <a:rPr lang="zh-CN" altLang="en-US" sz="3200">
                <a:ea typeface="华文新魏" pitchFamily="2" charset="-122"/>
              </a:rPr>
              <a:t>“勿以恶小而为之，勿以善小而不为。</a:t>
            </a:r>
            <a:r>
              <a:rPr lang="zh-CN" altLang="en-US" sz="2800">
                <a:solidFill>
                  <a:schemeClr val="bg2"/>
                </a:solidFill>
                <a:ea typeface="华文新魏" pitchFamily="2" charset="-122"/>
              </a:rPr>
              <a:t>”</a:t>
            </a:r>
          </a:p>
          <a:p>
            <a:pPr algn="ctr" defTabSz="1017588"/>
            <a:r>
              <a:rPr lang="en-US" altLang="zh-CN" sz="2800">
                <a:solidFill>
                  <a:schemeClr val="bg2"/>
                </a:solidFill>
                <a:ea typeface="华文新魏" pitchFamily="2" charset="-122"/>
              </a:rPr>
              <a:t>                                                      </a:t>
            </a:r>
          </a:p>
          <a:p>
            <a:pPr algn="ctr" defTabSz="1017588"/>
            <a:r>
              <a:rPr lang="en-US" altLang="zh-CN" sz="2800">
                <a:solidFill>
                  <a:schemeClr val="bg2"/>
                </a:solidFill>
                <a:ea typeface="华文新魏" pitchFamily="2" charset="-122"/>
              </a:rPr>
              <a:t>                                             </a:t>
            </a:r>
            <a:r>
              <a:rPr lang="en-US" altLang="zh-CN"/>
              <a:t>——《</a:t>
            </a:r>
            <a:r>
              <a:rPr lang="zh-CN" altLang="en-US"/>
              <a:t>三国志</a:t>
            </a:r>
            <a:r>
              <a:rPr lang="en-US" altLang="zh-CN"/>
              <a:t>·</a:t>
            </a:r>
            <a:r>
              <a:rPr lang="zh-CN" altLang="en-US"/>
              <a:t>蜀书</a:t>
            </a:r>
            <a:r>
              <a:rPr lang="en-US" altLang="zh-CN"/>
              <a:t>·</a:t>
            </a:r>
            <a:r>
              <a:rPr lang="zh-CN" altLang="en-US"/>
              <a:t>先主传</a:t>
            </a:r>
            <a:r>
              <a:rPr lang="en-US" altLang="zh-CN"/>
              <a:t>》 </a:t>
            </a:r>
            <a:endParaRPr lang="zh-CN" altLang="en-US"/>
          </a:p>
        </p:txBody>
      </p:sp>
      <p:pic>
        <p:nvPicPr>
          <p:cNvPr id="95239" name="Picture 7" descr="u=1021854925,720275216&amp;fm=3&amp;gp=0">
            <a:hlinkClick r:id="rId2"/>
          </p:cNvPr>
          <p:cNvPicPr>
            <a:picLocks noChangeAspect="1" noChangeArrowheads="1"/>
          </p:cNvPicPr>
          <p:nvPr/>
        </p:nvPicPr>
        <p:blipFill>
          <a:blip r:embed="rId3" cstate="print"/>
          <a:srcRect/>
          <a:stretch>
            <a:fillRect/>
          </a:stretch>
        </p:blipFill>
        <p:spPr bwMode="auto">
          <a:xfrm>
            <a:off x="3429000" y="3048000"/>
            <a:ext cx="2327275" cy="23622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248DD691-769D-4F3F-B208-321C90B10DC5}" type="slidenum">
              <a:rPr lang="en-US" altLang="zh-CN" sz="1500"/>
              <a:pPr algn="r" defTabSz="955675"/>
              <a:t>4</a:t>
            </a:fld>
            <a:endParaRPr lang="en-US" altLang="zh-CN" sz="1500"/>
          </a:p>
        </p:txBody>
      </p:sp>
      <p:sp>
        <p:nvSpPr>
          <p:cNvPr id="226307" name="Rectangle 2"/>
          <p:cNvSpPr>
            <a:spLocks noGrp="1" noChangeArrowheads="1"/>
          </p:cNvSpPr>
          <p:nvPr>
            <p:ph type="title" idx="4294967295"/>
          </p:nvPr>
        </p:nvSpPr>
        <p:spPr>
          <a:xfrm>
            <a:off x="685800" y="990600"/>
            <a:ext cx="8378825" cy="608013"/>
          </a:xfrm>
        </p:spPr>
        <p:txBody>
          <a:bodyPr/>
          <a:lstStyle/>
          <a:p>
            <a:r>
              <a:rPr lang="zh-CN" altLang="en-US">
                <a:latin typeface="黑体" pitchFamily="2" charset="-122"/>
                <a:ea typeface="黑体" pitchFamily="2" charset="-122"/>
              </a:rPr>
              <a:t>目录</a:t>
            </a:r>
          </a:p>
        </p:txBody>
      </p:sp>
      <p:sp>
        <p:nvSpPr>
          <p:cNvPr id="9" name="Rectangle 3"/>
          <p:cNvSpPr txBox="1">
            <a:spLocks noChangeArrowheads="1"/>
          </p:cNvSpPr>
          <p:nvPr/>
        </p:nvSpPr>
        <p:spPr bwMode="auto">
          <a:xfrm>
            <a:off x="762000" y="1700213"/>
            <a:ext cx="8310563" cy="4249737"/>
          </a:xfrm>
          <a:prstGeom prst="rect">
            <a:avLst/>
          </a:prstGeom>
          <a:noFill/>
          <a:ln w="9525">
            <a:noFill/>
            <a:miter lim="800000"/>
            <a:headEnd/>
            <a:tailEnd/>
          </a:ln>
        </p:spPr>
        <p:txBody>
          <a:bodyPr lIns="95747" tIns="47873" rIns="95747" bIns="47873"/>
          <a:lstStyle/>
          <a:p>
            <a:pPr marL="358775" indent="-358775" defTabSz="955675" eaLnBrk="0" hangingPunct="0">
              <a:lnSpc>
                <a:spcPct val="150000"/>
              </a:lnSpc>
              <a:spcBef>
                <a:spcPct val="20000"/>
              </a:spcBef>
            </a:pPr>
            <a:r>
              <a:rPr lang="zh-CN" altLang="en-US" sz="2400">
                <a:solidFill>
                  <a:srgbClr val="3333FF"/>
                </a:solidFill>
                <a:latin typeface="黑体" pitchFamily="2" charset="-122"/>
                <a:ea typeface="黑体" pitchFamily="2" charset="-122"/>
              </a:rPr>
              <a:t>一、公司治安保卫概况</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二、国家相关法律法规</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三、公司治安规章制度简读</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四、治安案例及分析</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五、治安案事件应急处理</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F68309FB-C951-465A-A4C2-1D62F49256EA}" type="slidenum">
              <a:rPr lang="en-US" altLang="zh-CN" sz="1500"/>
              <a:pPr algn="r" defTabSz="955675"/>
              <a:t>40</a:t>
            </a:fld>
            <a:endParaRPr lang="en-US" altLang="zh-CN" sz="1500"/>
          </a:p>
        </p:txBody>
      </p:sp>
      <p:sp>
        <p:nvSpPr>
          <p:cNvPr id="151555" name="Rectangle 2"/>
          <p:cNvSpPr>
            <a:spLocks noGrp="1" noChangeArrowheads="1"/>
          </p:cNvSpPr>
          <p:nvPr>
            <p:ph type="title" idx="4294967295"/>
          </p:nvPr>
        </p:nvSpPr>
        <p:spPr>
          <a:xfrm>
            <a:off x="685800" y="990600"/>
            <a:ext cx="8378825" cy="608013"/>
          </a:xfrm>
        </p:spPr>
        <p:txBody>
          <a:bodyPr/>
          <a:lstStyle/>
          <a:p>
            <a:r>
              <a:rPr lang="zh-CN" altLang="en-US" u="sng">
                <a:solidFill>
                  <a:srgbClr val="FF0000"/>
                </a:solidFill>
                <a:latin typeface="黑体" pitchFamily="2" charset="-122"/>
                <a:ea typeface="黑体" pitchFamily="2" charset="-122"/>
              </a:rPr>
              <a:t>消防常识篇</a:t>
            </a:r>
          </a:p>
        </p:txBody>
      </p:sp>
      <p:sp>
        <p:nvSpPr>
          <p:cNvPr id="9" name="Rectangle 3"/>
          <p:cNvSpPr txBox="1">
            <a:spLocks noChangeArrowheads="1"/>
          </p:cNvSpPr>
          <p:nvPr/>
        </p:nvSpPr>
        <p:spPr bwMode="auto">
          <a:xfrm>
            <a:off x="1066800" y="2057400"/>
            <a:ext cx="8005763" cy="4121150"/>
          </a:xfrm>
          <a:prstGeom prst="rect">
            <a:avLst/>
          </a:prstGeom>
          <a:noFill/>
          <a:ln w="9525">
            <a:noFill/>
            <a:miter lim="800000"/>
            <a:headEnd/>
            <a:tailEnd/>
          </a:ln>
        </p:spPr>
        <p:txBody>
          <a:bodyPr lIns="95747" tIns="47873" rIns="95747" bIns="47873"/>
          <a:lstStyle/>
          <a:p>
            <a:pPr marL="358775" indent="-358775" defTabSz="955675"/>
            <a:r>
              <a:rPr lang="zh-CN" altLang="en-US" sz="2400" dirty="0">
                <a:solidFill>
                  <a:srgbClr val="3333FF"/>
                </a:solidFill>
                <a:latin typeface="黑体" pitchFamily="2" charset="-122"/>
                <a:ea typeface="黑体" pitchFamily="2" charset="-122"/>
              </a:rPr>
              <a:t>一</a:t>
            </a:r>
            <a:r>
              <a:rPr lang="zh-CN" altLang="en-US" sz="2400" dirty="0" smtClean="0">
                <a:solidFill>
                  <a:srgbClr val="3333FF"/>
                </a:solidFill>
                <a:latin typeface="黑体" pitchFamily="2" charset="-122"/>
                <a:ea typeface="黑体" pitchFamily="2" charset="-122"/>
              </a:rPr>
              <a:t>、</a:t>
            </a:r>
            <a:r>
              <a:rPr lang="zh-CN" altLang="en-US" sz="2400" dirty="0" smtClean="0">
                <a:solidFill>
                  <a:srgbClr val="3333FF"/>
                </a:solidFill>
                <a:ea typeface="黑体" pitchFamily="2" charset="-122"/>
              </a:rPr>
              <a:t>消防</a:t>
            </a:r>
            <a:r>
              <a:rPr lang="zh-CN" altLang="en-US" sz="2400" dirty="0">
                <a:solidFill>
                  <a:srgbClr val="3333FF"/>
                </a:solidFill>
                <a:ea typeface="黑体" pitchFamily="2" charset="-122"/>
              </a:rPr>
              <a:t>工作概况</a:t>
            </a:r>
          </a:p>
          <a:p>
            <a:pPr marL="358775" indent="-358775" defTabSz="955675"/>
            <a:endParaRPr lang="zh-CN" altLang="en-US" sz="2400" dirty="0">
              <a:solidFill>
                <a:srgbClr val="3333FF"/>
              </a:solidFill>
              <a:ea typeface="黑体" pitchFamily="2" charset="-122"/>
            </a:endParaRPr>
          </a:p>
          <a:p>
            <a:pPr marL="358775" indent="-358775" defTabSz="955675"/>
            <a:r>
              <a:rPr lang="zh-CN" altLang="en-US" sz="2400" dirty="0">
                <a:ea typeface="黑体" pitchFamily="2" charset="-122"/>
              </a:rPr>
              <a:t>二、消防基本知识</a:t>
            </a:r>
          </a:p>
          <a:p>
            <a:pPr marL="358775" indent="-358775" defTabSz="955675"/>
            <a:endParaRPr lang="zh-CN" altLang="en-US" sz="2400" dirty="0">
              <a:ea typeface="黑体" pitchFamily="2" charset="-122"/>
            </a:endParaRPr>
          </a:p>
          <a:p>
            <a:pPr marL="358775" indent="-358775" defTabSz="955675"/>
            <a:r>
              <a:rPr lang="zh-CN" altLang="en-US" sz="2400" dirty="0">
                <a:ea typeface="黑体" pitchFamily="2" charset="-122"/>
              </a:rPr>
              <a:t>三、消防安全应急处理</a:t>
            </a:r>
          </a:p>
          <a:p>
            <a:pPr marL="358775" indent="-358775" defTabSz="955675"/>
            <a:endParaRPr lang="zh-CN" altLang="en-US" sz="2400" dirty="0">
              <a:ea typeface="黑体" pitchFamily="2" charset="-122"/>
            </a:endParaRPr>
          </a:p>
          <a:p>
            <a:pPr marL="358775" indent="-358775" defTabSz="955675"/>
            <a:r>
              <a:rPr lang="zh-CN" altLang="en-US" sz="2400" dirty="0">
                <a:ea typeface="黑体" pitchFamily="2" charset="-122"/>
              </a:rPr>
              <a:t>四、消防案例及分析</a:t>
            </a:r>
          </a:p>
          <a:p>
            <a:pPr marL="358775" indent="-358775" defTabSz="955675"/>
            <a:endParaRPr lang="zh-CN" altLang="en-US" sz="2400" dirty="0">
              <a:ea typeface="黑体" pitchFamily="2" charset="-122"/>
            </a:endParaRPr>
          </a:p>
          <a:p>
            <a:pPr marL="358775" indent="-358775" defTabSz="955675"/>
            <a:endParaRPr lang="zh-CN" altLang="en-US" sz="2400" dirty="0">
              <a:ea typeface="黑体"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9147A1C4-3312-4547-8DA1-1139ED904F2F}" type="slidenum">
              <a:rPr lang="en-US" altLang="zh-CN" sz="1500"/>
              <a:pPr algn="r" defTabSz="955675"/>
              <a:t>41</a:t>
            </a:fld>
            <a:endParaRPr lang="en-US" altLang="zh-CN" sz="1500"/>
          </a:p>
        </p:txBody>
      </p:sp>
      <p:sp>
        <p:nvSpPr>
          <p:cNvPr id="157699" name="Rectangle 2"/>
          <p:cNvSpPr>
            <a:spLocks noGrp="1" noChangeArrowheads="1"/>
          </p:cNvSpPr>
          <p:nvPr>
            <p:ph type="title" idx="4294967295"/>
          </p:nvPr>
        </p:nvSpPr>
        <p:spPr>
          <a:xfrm>
            <a:off x="685800" y="838200"/>
            <a:ext cx="8378825" cy="685800"/>
          </a:xfrm>
        </p:spPr>
        <p:txBody>
          <a:bodyPr/>
          <a:lstStyle/>
          <a:p>
            <a:r>
              <a:rPr lang="zh-CN" altLang="en-US" dirty="0">
                <a:latin typeface="黑体" pitchFamily="2" charset="-122"/>
                <a:ea typeface="黑体" pitchFamily="2" charset="-122"/>
              </a:rPr>
              <a:t>公司消防工作概况</a:t>
            </a:r>
          </a:p>
        </p:txBody>
      </p:sp>
      <p:sp>
        <p:nvSpPr>
          <p:cNvPr id="9" name="Rectangle 3"/>
          <p:cNvSpPr txBox="1">
            <a:spLocks noChangeArrowheads="1"/>
          </p:cNvSpPr>
          <p:nvPr/>
        </p:nvSpPr>
        <p:spPr bwMode="auto">
          <a:xfrm>
            <a:off x="838200" y="1447800"/>
            <a:ext cx="8234363" cy="4425950"/>
          </a:xfrm>
          <a:prstGeom prst="rect">
            <a:avLst/>
          </a:prstGeom>
          <a:noFill/>
          <a:ln w="9525">
            <a:noFill/>
            <a:miter lim="800000"/>
            <a:headEnd/>
            <a:tailEnd/>
          </a:ln>
        </p:spPr>
        <p:txBody>
          <a:bodyPr lIns="95747" tIns="47873" rIns="95747" bIns="47873"/>
          <a:lstStyle/>
          <a:p>
            <a:pPr marL="358775" indent="-358775" defTabSz="955675"/>
            <a:r>
              <a:rPr lang="en-US" altLang="zh-CN" sz="2000" b="1" dirty="0" smtClean="0">
                <a:latin typeface="+mn-ea"/>
                <a:ea typeface="+mn-ea"/>
              </a:rPr>
              <a:t>1</a:t>
            </a:r>
            <a:r>
              <a:rPr lang="zh-CN" altLang="en-US" sz="2000" b="1" dirty="0" smtClean="0">
                <a:latin typeface="+mn-ea"/>
                <a:ea typeface="+mn-ea"/>
              </a:rPr>
              <a:t>、十八里河厂区：</a:t>
            </a:r>
            <a:r>
              <a:rPr lang="zh-CN" altLang="zh-CN" sz="2000" dirty="0" smtClean="0">
                <a:latin typeface="+mn-ea"/>
                <a:ea typeface="+mn-ea"/>
              </a:rPr>
              <a:t>占地面积约</a:t>
            </a:r>
            <a:r>
              <a:rPr lang="en-US" altLang="zh-CN" sz="2000" dirty="0" smtClean="0">
                <a:latin typeface="+mn-ea"/>
                <a:ea typeface="+mn-ea"/>
              </a:rPr>
              <a:t>1700</a:t>
            </a:r>
            <a:r>
              <a:rPr lang="zh-CN" altLang="zh-CN" sz="2000" dirty="0" smtClean="0">
                <a:latin typeface="+mn-ea"/>
                <a:ea typeface="+mn-ea"/>
              </a:rPr>
              <a:t>亩。公司现有大型生产车间十多座，高层建筑一幢，厂内加油站</a:t>
            </a:r>
            <a:r>
              <a:rPr lang="zh-CN" altLang="en-US" sz="2000" dirty="0" smtClean="0">
                <a:latin typeface="+mn-ea"/>
                <a:ea typeface="+mn-ea"/>
              </a:rPr>
              <a:t>、</a:t>
            </a:r>
            <a:r>
              <a:rPr lang="en-US" altLang="zh-CN" sz="2000" dirty="0" smtClean="0">
                <a:latin typeface="+mn-ea"/>
                <a:ea typeface="+mn-ea"/>
              </a:rPr>
              <a:t>CNG</a:t>
            </a:r>
            <a:r>
              <a:rPr lang="zh-CN" altLang="en-US" sz="2000" dirty="0" smtClean="0">
                <a:latin typeface="+mn-ea"/>
                <a:ea typeface="+mn-ea"/>
              </a:rPr>
              <a:t>、</a:t>
            </a:r>
            <a:r>
              <a:rPr lang="en-US" altLang="zh-CN" sz="2000" dirty="0" smtClean="0">
                <a:latin typeface="+mn-ea"/>
                <a:ea typeface="+mn-ea"/>
              </a:rPr>
              <a:t>LNG</a:t>
            </a:r>
            <a:r>
              <a:rPr lang="zh-CN" altLang="en-US" sz="2000" dirty="0" smtClean="0">
                <a:latin typeface="+mn-ea"/>
                <a:ea typeface="+mn-ea"/>
              </a:rPr>
              <a:t>加气站各</a:t>
            </a:r>
            <a:r>
              <a:rPr lang="zh-CN" altLang="zh-CN" sz="2000" dirty="0" smtClean="0">
                <a:latin typeface="+mn-ea"/>
                <a:ea typeface="+mn-ea"/>
              </a:rPr>
              <a:t>一所，员工生活公寓两幢，另有多层建筑若干以及部分油库、化工库</a:t>
            </a:r>
            <a:r>
              <a:rPr lang="zh-CN" altLang="en-US" sz="2000" dirty="0" smtClean="0">
                <a:latin typeface="+mn-ea"/>
                <a:ea typeface="+mn-ea"/>
              </a:rPr>
              <a:t>、气瓶库</a:t>
            </a:r>
            <a:r>
              <a:rPr lang="zh-CN" altLang="zh-CN" sz="2000" dirty="0" smtClean="0">
                <a:latin typeface="+mn-ea"/>
                <a:ea typeface="+mn-ea"/>
              </a:rPr>
              <a:t>。高压配电房</a:t>
            </a:r>
            <a:r>
              <a:rPr lang="en-US" altLang="zh-CN" sz="2000" dirty="0" smtClean="0">
                <a:latin typeface="+mn-ea"/>
                <a:ea typeface="+mn-ea"/>
              </a:rPr>
              <a:t>2</a:t>
            </a:r>
            <a:r>
              <a:rPr lang="zh-CN" altLang="zh-CN" sz="2000" dirty="0" smtClean="0">
                <a:latin typeface="+mn-ea"/>
                <a:ea typeface="+mn-ea"/>
              </a:rPr>
              <a:t>座，其他配电房</a:t>
            </a:r>
            <a:r>
              <a:rPr lang="en-US" altLang="zh-CN" sz="2000" dirty="0" smtClean="0">
                <a:latin typeface="+mn-ea"/>
                <a:ea typeface="+mn-ea"/>
              </a:rPr>
              <a:t>31</a:t>
            </a:r>
            <a:r>
              <a:rPr lang="zh-CN" altLang="zh-CN" sz="2000" dirty="0" smtClean="0">
                <a:latin typeface="+mn-ea"/>
                <a:ea typeface="+mn-ea"/>
              </a:rPr>
              <a:t>座。</a:t>
            </a:r>
            <a:endParaRPr lang="en-US" altLang="zh-CN" sz="2000" b="1" dirty="0" smtClean="0">
              <a:latin typeface="+mn-ea"/>
              <a:ea typeface="+mn-ea"/>
            </a:endParaRPr>
          </a:p>
          <a:p>
            <a:pPr marL="358775" indent="-358775" defTabSz="955675"/>
            <a:endParaRPr lang="en-US" altLang="zh-CN" sz="2000" b="1" dirty="0" smtClean="0">
              <a:latin typeface="+mn-ea"/>
              <a:ea typeface="+mn-ea"/>
            </a:endParaRPr>
          </a:p>
          <a:p>
            <a:pPr marL="358775" indent="-358775" defTabSz="955675"/>
            <a:r>
              <a:rPr lang="en-US" altLang="zh-CN" sz="2000" b="1" dirty="0" smtClean="0">
                <a:latin typeface="+mn-ea"/>
                <a:ea typeface="+mn-ea"/>
              </a:rPr>
              <a:t>2</a:t>
            </a:r>
            <a:r>
              <a:rPr lang="zh-CN" altLang="en-US" sz="2000" b="1" dirty="0" smtClean="0">
                <a:latin typeface="+mn-ea"/>
                <a:ea typeface="+mn-ea"/>
              </a:rPr>
              <a:t>、新能源厂区：</a:t>
            </a:r>
            <a:r>
              <a:rPr lang="zh-CN" altLang="zh-CN" sz="2000" dirty="0" smtClean="0">
                <a:latin typeface="+mn-ea"/>
                <a:ea typeface="+mn-ea"/>
              </a:rPr>
              <a:t>占地</a:t>
            </a:r>
            <a:r>
              <a:rPr lang="en-US" altLang="zh-CN" sz="2000" dirty="0" smtClean="0">
                <a:latin typeface="+mn-ea"/>
                <a:ea typeface="+mn-ea"/>
              </a:rPr>
              <a:t>2000</a:t>
            </a:r>
            <a:r>
              <a:rPr lang="zh-CN" altLang="zh-CN" sz="2000" dirty="0" smtClean="0">
                <a:latin typeface="+mn-ea"/>
                <a:ea typeface="+mn-ea"/>
              </a:rPr>
              <a:t>余亩，建筑面积达</a:t>
            </a:r>
            <a:r>
              <a:rPr lang="en-US" altLang="zh-CN" sz="2000" dirty="0" smtClean="0">
                <a:latin typeface="+mn-ea"/>
                <a:ea typeface="+mn-ea"/>
              </a:rPr>
              <a:t>60</a:t>
            </a:r>
            <a:r>
              <a:rPr lang="zh-CN" altLang="zh-CN" sz="2000" dirty="0" smtClean="0">
                <a:latin typeface="+mn-ea"/>
                <a:ea typeface="+mn-ea"/>
              </a:rPr>
              <a:t>万平方米。厂区内现有大型生产车间十多座，厂内加油站、加气站、化工库、气瓶房各一所。高压配电房</a:t>
            </a:r>
            <a:r>
              <a:rPr lang="en-US" altLang="zh-CN" sz="2000" dirty="0" smtClean="0">
                <a:latin typeface="+mn-ea"/>
                <a:ea typeface="+mn-ea"/>
              </a:rPr>
              <a:t>3</a:t>
            </a:r>
            <a:r>
              <a:rPr lang="zh-CN" altLang="zh-CN" sz="2000" dirty="0" smtClean="0">
                <a:latin typeface="+mn-ea"/>
                <a:ea typeface="+mn-ea"/>
              </a:rPr>
              <a:t>座，其它配电房</a:t>
            </a:r>
            <a:r>
              <a:rPr lang="en-US" altLang="zh-CN" sz="2000" dirty="0" smtClean="0">
                <a:latin typeface="+mn-ea"/>
                <a:ea typeface="+mn-ea"/>
              </a:rPr>
              <a:t>26</a:t>
            </a:r>
            <a:r>
              <a:rPr lang="zh-CN" altLang="zh-CN" sz="2000" dirty="0" smtClean="0">
                <a:latin typeface="+mn-ea"/>
                <a:ea typeface="+mn-ea"/>
              </a:rPr>
              <a:t>座含</a:t>
            </a:r>
            <a:r>
              <a:rPr lang="en-US" altLang="zh-CN" sz="2000" dirty="0" smtClean="0">
                <a:latin typeface="+mn-ea"/>
                <a:ea typeface="+mn-ea"/>
              </a:rPr>
              <a:t>2</a:t>
            </a:r>
            <a:r>
              <a:rPr lang="zh-CN" altLang="zh-CN" sz="2000" dirty="0" smtClean="0">
                <a:latin typeface="+mn-ea"/>
                <a:ea typeface="+mn-ea"/>
              </a:rPr>
              <a:t>个箱变。</a:t>
            </a:r>
            <a:endParaRPr lang="en-US" altLang="zh-CN" sz="2000" b="1" dirty="0" smtClean="0">
              <a:latin typeface="+mn-ea"/>
              <a:ea typeface="+mn-ea"/>
            </a:endParaRPr>
          </a:p>
          <a:p>
            <a:pPr marL="358775" indent="-358775" defTabSz="955675"/>
            <a:endParaRPr lang="en-US" altLang="zh-CN" sz="2000" b="1" dirty="0" smtClean="0">
              <a:latin typeface="+mn-ea"/>
              <a:ea typeface="+mn-ea"/>
            </a:endParaRPr>
          </a:p>
          <a:p>
            <a:pPr marL="358775" indent="-358775" defTabSz="955675"/>
            <a:r>
              <a:rPr lang="en-US" altLang="zh-CN" sz="2000" b="1" dirty="0" smtClean="0">
                <a:latin typeface="+mn-ea"/>
                <a:ea typeface="+mn-ea"/>
              </a:rPr>
              <a:t>3</a:t>
            </a:r>
            <a:r>
              <a:rPr lang="zh-CN" altLang="en-US" sz="2000" b="1" dirty="0" smtClean="0">
                <a:latin typeface="+mn-ea"/>
                <a:ea typeface="+mn-ea"/>
              </a:rPr>
              <a:t>、消防保卫力量：</a:t>
            </a:r>
            <a:r>
              <a:rPr lang="zh-CN" altLang="en-US" sz="2000" dirty="0" smtClean="0">
                <a:latin typeface="+mn-ea"/>
                <a:ea typeface="+mn-ea"/>
              </a:rPr>
              <a:t>郑州市</a:t>
            </a:r>
            <a:r>
              <a:rPr lang="zh-CN" altLang="en-US" sz="2000" dirty="0">
                <a:latin typeface="+mn-ea"/>
                <a:ea typeface="+mn-ea"/>
              </a:rPr>
              <a:t>消防支队和十八里河派出所双重管理。公司主消防的职能部门是司法保卫处</a:t>
            </a:r>
            <a:r>
              <a:rPr lang="zh-CN" altLang="en-US" sz="2000" dirty="0" smtClean="0">
                <a:latin typeface="+mn-ea"/>
                <a:ea typeface="+mn-ea"/>
              </a:rPr>
              <a:t>。</a:t>
            </a:r>
            <a:endParaRPr lang="en-US" altLang="zh-CN" sz="2000" dirty="0" smtClean="0">
              <a:latin typeface="+mn-ea"/>
              <a:ea typeface="+mn-ea"/>
            </a:endParaRPr>
          </a:p>
          <a:p>
            <a:pPr marL="358775" indent="-358775" defTabSz="955675"/>
            <a:endParaRPr lang="en-US" altLang="zh-CN" sz="2000" b="1" u="sng" dirty="0" smtClean="0">
              <a:latin typeface="+mn-ea"/>
              <a:ea typeface="+mn-ea"/>
            </a:endParaRPr>
          </a:p>
          <a:p>
            <a:pPr marL="358775" indent="-358775" defTabSz="955675"/>
            <a:r>
              <a:rPr lang="en-US" altLang="zh-CN" sz="2000" b="1" u="sng" dirty="0" smtClean="0">
                <a:latin typeface="+mn-ea"/>
                <a:ea typeface="+mn-ea"/>
              </a:rPr>
              <a:t>4</a:t>
            </a:r>
            <a:r>
              <a:rPr lang="zh-CN" altLang="en-US" sz="2000" b="1" u="sng" dirty="0" smtClean="0">
                <a:latin typeface="+mn-ea"/>
                <a:ea typeface="+mn-ea"/>
              </a:rPr>
              <a:t>、为郑州市消防重点单位</a:t>
            </a:r>
            <a:endParaRPr lang="zh-CN" altLang="en-US" sz="2000" b="1" u="sng" dirty="0">
              <a:latin typeface="+mn-ea"/>
              <a:ea typeface="+mn-ea"/>
            </a:endParaRPr>
          </a:p>
        </p:txBody>
      </p:sp>
      <p:sp>
        <p:nvSpPr>
          <p:cNvPr id="6" name="矩形 5"/>
          <p:cNvSpPr/>
          <p:nvPr/>
        </p:nvSpPr>
        <p:spPr>
          <a:xfrm>
            <a:off x="457200" y="228600"/>
            <a:ext cx="2236510" cy="400110"/>
          </a:xfrm>
          <a:prstGeom prst="rect">
            <a:avLst/>
          </a:prstGeom>
        </p:spPr>
        <p:txBody>
          <a:bodyPr wrap="none">
            <a:spAutoFit/>
          </a:bodyPr>
          <a:lstStyle/>
          <a:p>
            <a:r>
              <a:rPr lang="zh-CN" altLang="en-US" sz="2000" dirty="0" smtClean="0">
                <a:ea typeface="黑体" pitchFamily="2" charset="-122"/>
              </a:rPr>
              <a:t>公司消防工作概况</a:t>
            </a:r>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42</a:t>
            </a:fld>
            <a:endParaRPr lang="en-US" altLang="zh-CN"/>
          </a:p>
        </p:txBody>
      </p:sp>
      <p:sp>
        <p:nvSpPr>
          <p:cNvPr id="3" name="矩形 2"/>
          <p:cNvSpPr/>
          <p:nvPr/>
        </p:nvSpPr>
        <p:spPr>
          <a:xfrm>
            <a:off x="685800" y="1219200"/>
            <a:ext cx="8458200" cy="1323439"/>
          </a:xfrm>
          <a:prstGeom prst="rect">
            <a:avLst/>
          </a:prstGeom>
        </p:spPr>
        <p:txBody>
          <a:bodyPr wrap="square">
            <a:spAutoFit/>
          </a:bodyPr>
          <a:lstStyle/>
          <a:p>
            <a:r>
              <a:rPr lang="zh-CN" altLang="en-US" sz="2000" b="1" dirty="0" smtClean="0">
                <a:latin typeface="华文仿宋" pitchFamily="2" charset="-122"/>
                <a:ea typeface="华文仿宋" pitchFamily="2" charset="-122"/>
              </a:rPr>
              <a:t> 公司内部的重点防火部位：</a:t>
            </a:r>
            <a:endParaRPr lang="en-US" altLang="zh-CN" sz="2000" b="1" dirty="0" smtClean="0">
              <a:latin typeface="华文仿宋" pitchFamily="2" charset="-122"/>
              <a:ea typeface="华文仿宋" pitchFamily="2" charset="-122"/>
            </a:endParaRPr>
          </a:p>
          <a:p>
            <a:endParaRPr lang="en-US" altLang="zh-CN" sz="2000" b="1" dirty="0" smtClean="0">
              <a:latin typeface="华文仿宋" pitchFamily="2" charset="-122"/>
              <a:ea typeface="华文仿宋" pitchFamily="2" charset="-122"/>
            </a:endParaRPr>
          </a:p>
          <a:p>
            <a:endParaRPr lang="en-US" altLang="zh-CN" sz="2000" dirty="0" smtClean="0">
              <a:latin typeface="+mn-ea"/>
              <a:ea typeface="+mn-ea"/>
            </a:endParaRPr>
          </a:p>
          <a:p>
            <a:endParaRPr lang="en-US" altLang="zh-CN" sz="2000" dirty="0" smtClean="0">
              <a:latin typeface="+mn-ea"/>
              <a:ea typeface="+mn-ea"/>
            </a:endParaRPr>
          </a:p>
        </p:txBody>
      </p:sp>
      <p:sp>
        <p:nvSpPr>
          <p:cNvPr id="4" name="圆角矩形 3"/>
          <p:cNvSpPr/>
          <p:nvPr/>
        </p:nvSpPr>
        <p:spPr>
          <a:xfrm>
            <a:off x="457200" y="2286000"/>
            <a:ext cx="9067800" cy="1219200"/>
          </a:xfrm>
          <a:prstGeom prst="roundRect">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rgbClr val="FF0000"/>
                </a:solidFill>
                <a:latin typeface="+mn-ea"/>
              </a:rPr>
              <a:t>1</a:t>
            </a:r>
            <a:r>
              <a:rPr lang="zh-CN" altLang="en-US" sz="2000" dirty="0" smtClean="0">
                <a:solidFill>
                  <a:srgbClr val="FF0000"/>
                </a:solidFill>
                <a:latin typeface="+mn-ea"/>
              </a:rPr>
              <a:t>、涂装车间、座椅边窗单元元（附件车间）、化工库、加油站、燃气车加气站、成品车库、中心配电、宇通大厦、零部件化工单元和玻璃钢工段、底盘单元消音器</a:t>
            </a:r>
            <a:endParaRPr lang="zh-CN" altLang="en-US" sz="2000" dirty="0"/>
          </a:p>
        </p:txBody>
      </p:sp>
      <p:sp>
        <p:nvSpPr>
          <p:cNvPr id="5" name="圆角矩形 4"/>
          <p:cNvSpPr/>
          <p:nvPr/>
        </p:nvSpPr>
        <p:spPr>
          <a:xfrm>
            <a:off x="457200" y="3886200"/>
            <a:ext cx="9067800" cy="1371600"/>
          </a:xfrm>
          <a:prstGeom prst="roundRect">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rgbClr val="FF0000"/>
                </a:solidFill>
                <a:latin typeface="+mn-ea"/>
              </a:rPr>
              <a:t>2</a:t>
            </a:r>
            <a:r>
              <a:rPr lang="zh-CN" altLang="en-US" sz="2000" dirty="0" smtClean="0">
                <a:solidFill>
                  <a:srgbClr val="FF0000"/>
                </a:solidFill>
                <a:latin typeface="+mn-ea"/>
              </a:rPr>
              <a:t>、各车间涉及电焊、气割、油漆喷涂、海绵发泡、天然气和液化石油气加注等消防安全工序、工艺和重点工种，同时还有氢气罐、乙炔瓶、氧气瓶、天燃气管线、海绵发泡等易燃易爆设备和工艺的管理。</a:t>
            </a:r>
            <a:endParaRPr lang="zh-CN" altLang="en-US" sz="2000" dirty="0"/>
          </a:p>
        </p:txBody>
      </p:sp>
      <p:sp>
        <p:nvSpPr>
          <p:cNvPr id="6" name="矩形 5"/>
          <p:cNvSpPr/>
          <p:nvPr/>
        </p:nvSpPr>
        <p:spPr>
          <a:xfrm>
            <a:off x="457200" y="228600"/>
            <a:ext cx="2236510" cy="400110"/>
          </a:xfrm>
          <a:prstGeom prst="rect">
            <a:avLst/>
          </a:prstGeom>
        </p:spPr>
        <p:txBody>
          <a:bodyPr wrap="none">
            <a:spAutoFit/>
          </a:bodyPr>
          <a:lstStyle/>
          <a:p>
            <a:r>
              <a:rPr lang="zh-CN" altLang="en-US" sz="2000" dirty="0" smtClean="0">
                <a:ea typeface="黑体" pitchFamily="2" charset="-122"/>
              </a:rPr>
              <a:t>公司消防工作概况</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AD4BEF91-0376-4F23-82A5-96F8FE51FEB5}" type="slidenum">
              <a:rPr lang="en-US" altLang="zh-CN" sz="1500"/>
              <a:pPr algn="r" defTabSz="955675"/>
              <a:t>43</a:t>
            </a:fld>
            <a:endParaRPr lang="en-US" altLang="zh-CN" sz="1500"/>
          </a:p>
        </p:txBody>
      </p:sp>
      <p:sp>
        <p:nvSpPr>
          <p:cNvPr id="9" name="Rectangle 3"/>
          <p:cNvSpPr txBox="1">
            <a:spLocks noChangeArrowheads="1"/>
          </p:cNvSpPr>
          <p:nvPr/>
        </p:nvSpPr>
        <p:spPr bwMode="auto">
          <a:xfrm>
            <a:off x="838200" y="1066800"/>
            <a:ext cx="8382000" cy="609600"/>
          </a:xfrm>
          <a:prstGeom prst="rect">
            <a:avLst/>
          </a:prstGeom>
          <a:noFill/>
          <a:ln w="9525">
            <a:noFill/>
            <a:miter lim="800000"/>
            <a:headEnd/>
            <a:tailEnd/>
          </a:ln>
        </p:spPr>
        <p:txBody>
          <a:bodyPr lIns="95747" tIns="47873" rIns="95747" bIns="47873"/>
          <a:lstStyle/>
          <a:p>
            <a:pPr marL="482600" indent="-482600" defTabSz="955675"/>
            <a:r>
              <a:rPr lang="zh-CN" altLang="en-US" sz="2400" b="1" dirty="0" smtClean="0">
                <a:latin typeface="黑体" pitchFamily="2" charset="-122"/>
                <a:ea typeface="黑体" pitchFamily="2" charset="-122"/>
              </a:rPr>
              <a:t>消防</a:t>
            </a:r>
            <a:r>
              <a:rPr lang="zh-CN" altLang="en-US" sz="2400" b="1" dirty="0">
                <a:latin typeface="黑体" pitchFamily="2" charset="-122"/>
                <a:ea typeface="黑体" pitchFamily="2" charset="-122"/>
              </a:rPr>
              <a:t>管理制度：</a:t>
            </a:r>
          </a:p>
          <a:p>
            <a:pPr marL="482600" indent="-482600" defTabSz="955675"/>
            <a:endParaRPr lang="zh-CN" altLang="en-US" sz="2400" b="1" dirty="0">
              <a:latin typeface="黑体" pitchFamily="2" charset="-122"/>
              <a:ea typeface="黑体" pitchFamily="2" charset="-122"/>
            </a:endParaRPr>
          </a:p>
          <a:p>
            <a:pPr marL="482600" indent="-482600" defTabSz="955675"/>
            <a:endParaRPr lang="zh-CN" altLang="en-US" sz="2400" b="1" dirty="0">
              <a:latin typeface="华文仿宋" pitchFamily="2" charset="-122"/>
              <a:ea typeface="华文仿宋" pitchFamily="2" charset="-122"/>
            </a:endParaRPr>
          </a:p>
        </p:txBody>
      </p:sp>
      <p:graphicFrame>
        <p:nvGraphicFramePr>
          <p:cNvPr id="4" name="图示 3"/>
          <p:cNvGraphicFramePr/>
          <p:nvPr/>
        </p:nvGraphicFramePr>
        <p:xfrm>
          <a:off x="1066800" y="1828800"/>
          <a:ext cx="7289800" cy="4707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457200" y="228600"/>
            <a:ext cx="2236510" cy="400110"/>
          </a:xfrm>
          <a:prstGeom prst="rect">
            <a:avLst/>
          </a:prstGeom>
        </p:spPr>
        <p:txBody>
          <a:bodyPr wrap="none">
            <a:spAutoFit/>
          </a:bodyPr>
          <a:lstStyle/>
          <a:p>
            <a:r>
              <a:rPr lang="zh-CN" altLang="en-US" sz="2000" dirty="0" smtClean="0">
                <a:ea typeface="黑体" pitchFamily="2" charset="-122"/>
              </a:rPr>
              <a:t>公司消防工作概况</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9D93FB11-62F3-412B-81FB-AA49FD289947}" type="slidenum">
              <a:rPr lang="en-US" altLang="zh-CN" sz="1500"/>
              <a:pPr algn="r" defTabSz="955675"/>
              <a:t>44</a:t>
            </a:fld>
            <a:endParaRPr lang="en-US" altLang="zh-CN" sz="1500"/>
          </a:p>
        </p:txBody>
      </p:sp>
      <p:sp>
        <p:nvSpPr>
          <p:cNvPr id="9" name="Rectangle 3"/>
          <p:cNvSpPr txBox="1">
            <a:spLocks noChangeArrowheads="1"/>
          </p:cNvSpPr>
          <p:nvPr/>
        </p:nvSpPr>
        <p:spPr bwMode="auto">
          <a:xfrm>
            <a:off x="762000" y="914400"/>
            <a:ext cx="8382000" cy="4648200"/>
          </a:xfrm>
          <a:prstGeom prst="rect">
            <a:avLst/>
          </a:prstGeom>
          <a:noFill/>
          <a:ln w="9525">
            <a:noFill/>
            <a:miter lim="800000"/>
            <a:headEnd/>
            <a:tailEnd/>
          </a:ln>
        </p:spPr>
        <p:txBody>
          <a:bodyPr lIns="95747" tIns="47873" rIns="95747" bIns="47873"/>
          <a:lstStyle/>
          <a:p>
            <a:pPr marL="358775" indent="-358775" defTabSz="955675"/>
            <a:r>
              <a:rPr lang="zh-CN" altLang="en-US" sz="2400" b="1" dirty="0">
                <a:latin typeface="黑体" pitchFamily="2" charset="-122"/>
                <a:ea typeface="黑体" pitchFamily="2" charset="-122"/>
              </a:rPr>
              <a:t>部门消防职责</a:t>
            </a:r>
          </a:p>
          <a:p>
            <a:pPr marL="358775" indent="-358775" defTabSz="955675"/>
            <a:endParaRPr lang="zh-CN" altLang="en-US" sz="2400" b="1" dirty="0">
              <a:latin typeface="黑体" pitchFamily="2" charset="-122"/>
              <a:ea typeface="黑体" pitchFamily="2" charset="-122"/>
            </a:endParaRPr>
          </a:p>
          <a:p>
            <a:pPr marL="358775" indent="-358775" defTabSz="955675"/>
            <a:r>
              <a:rPr lang="en-US" altLang="zh-CN" sz="2400" b="1" dirty="0">
                <a:latin typeface="华文仿宋" pitchFamily="2" charset="-122"/>
                <a:ea typeface="华文仿宋" pitchFamily="2" charset="-122"/>
              </a:rPr>
              <a:t>       1</a:t>
            </a:r>
            <a:r>
              <a:rPr lang="zh-CN" altLang="en-US" sz="2400" b="1" dirty="0">
                <a:latin typeface="华文仿宋" pitchFamily="2" charset="-122"/>
                <a:ea typeface="华文仿宋" pitchFamily="2" charset="-122"/>
              </a:rPr>
              <a:t>、制定消防安全制度、操作规程。</a:t>
            </a:r>
          </a:p>
          <a:p>
            <a:pPr marL="358775" indent="-358775" defTabSz="955675"/>
            <a:r>
              <a:rPr lang="en-US" altLang="zh-CN" sz="2400" b="1" dirty="0">
                <a:latin typeface="华文仿宋" pitchFamily="2" charset="-122"/>
                <a:ea typeface="华文仿宋" pitchFamily="2" charset="-122"/>
              </a:rPr>
              <a:t>       2</a:t>
            </a:r>
            <a:r>
              <a:rPr lang="zh-CN" altLang="en-US" sz="2400" b="1" dirty="0">
                <a:latin typeface="华文仿宋" pitchFamily="2" charset="-122"/>
                <a:ea typeface="华文仿宋" pitchFamily="2" charset="-122"/>
              </a:rPr>
              <a:t>、落实部门内部各单元、岗位消防安全责任人。</a:t>
            </a:r>
          </a:p>
          <a:p>
            <a:pPr marL="358775" indent="-358775" defTabSz="955675"/>
            <a:r>
              <a:rPr lang="en-US" altLang="zh-CN" sz="2400" b="1" dirty="0">
                <a:latin typeface="华文仿宋" pitchFamily="2" charset="-122"/>
                <a:ea typeface="华文仿宋" pitchFamily="2" charset="-122"/>
              </a:rPr>
              <a:t>       3</a:t>
            </a:r>
            <a:r>
              <a:rPr lang="zh-CN" altLang="en-US" sz="2400" b="1" dirty="0">
                <a:latin typeface="华文仿宋" pitchFamily="2" charset="-122"/>
                <a:ea typeface="华文仿宋" pitchFamily="2" charset="-122"/>
              </a:rPr>
              <a:t>、安全教育和消防安全培训。</a:t>
            </a:r>
          </a:p>
          <a:p>
            <a:pPr marL="358775" indent="-358775" defTabSz="955675"/>
            <a:r>
              <a:rPr lang="en-US" altLang="zh-CN" sz="2400" b="1" dirty="0">
                <a:latin typeface="华文仿宋" pitchFamily="2" charset="-122"/>
                <a:ea typeface="华文仿宋" pitchFamily="2" charset="-122"/>
              </a:rPr>
              <a:t>        4</a:t>
            </a:r>
            <a:r>
              <a:rPr lang="zh-CN" altLang="en-US" sz="2400" b="1" dirty="0">
                <a:latin typeface="华文仿宋" pitchFamily="2" charset="-122"/>
                <a:ea typeface="华文仿宋" pitchFamily="2" charset="-122"/>
              </a:rPr>
              <a:t>、组织内部防火检查。</a:t>
            </a:r>
          </a:p>
          <a:p>
            <a:pPr marL="358775" indent="-358775" defTabSz="955675"/>
            <a:r>
              <a:rPr lang="en-US" altLang="zh-CN" sz="2400" b="1" dirty="0">
                <a:latin typeface="华文仿宋" pitchFamily="2" charset="-122"/>
                <a:ea typeface="华文仿宋" pitchFamily="2" charset="-122"/>
              </a:rPr>
              <a:t>        5</a:t>
            </a:r>
            <a:r>
              <a:rPr lang="zh-CN" altLang="en-US" sz="2400" b="1" dirty="0">
                <a:latin typeface="华文仿宋" pitchFamily="2" charset="-122"/>
                <a:ea typeface="华文仿宋" pitchFamily="2" charset="-122"/>
              </a:rPr>
              <a:t>、配置消防设施和器材，设置消防安全标态，并定期 检验、维修  和保养。</a:t>
            </a:r>
          </a:p>
          <a:p>
            <a:pPr marL="358775" indent="-358775" defTabSz="955675"/>
            <a:r>
              <a:rPr lang="en-US" altLang="zh-CN" sz="2400" b="1" dirty="0">
                <a:latin typeface="华文仿宋" pitchFamily="2" charset="-122"/>
                <a:ea typeface="华文仿宋" pitchFamily="2" charset="-122"/>
              </a:rPr>
              <a:t>        6</a:t>
            </a:r>
            <a:r>
              <a:rPr lang="zh-CN" altLang="en-US" sz="2400" b="1" dirty="0">
                <a:latin typeface="华文仿宋" pitchFamily="2" charset="-122"/>
                <a:ea typeface="华文仿宋" pitchFamily="2" charset="-122"/>
              </a:rPr>
              <a:t>、确保消防设施和器材完好、有效。</a:t>
            </a:r>
          </a:p>
          <a:p>
            <a:pPr marL="358775" indent="-358775" defTabSz="955675"/>
            <a:r>
              <a:rPr lang="en-US" altLang="zh-CN" sz="2400" b="1" dirty="0">
                <a:latin typeface="华文仿宋" pitchFamily="2" charset="-122"/>
                <a:ea typeface="华文仿宋" pitchFamily="2" charset="-122"/>
              </a:rPr>
              <a:t>        7</a:t>
            </a:r>
            <a:r>
              <a:rPr lang="zh-CN" altLang="en-US" sz="2400" b="1" dirty="0">
                <a:latin typeface="华文仿宋" pitchFamily="2" charset="-122"/>
                <a:ea typeface="华文仿宋" pitchFamily="2" charset="-122"/>
              </a:rPr>
              <a:t>、保障疏散通道、安全出口畅通，设置消防安全疏散标志。</a:t>
            </a:r>
          </a:p>
          <a:p>
            <a:pPr marL="358775" indent="-358775" defTabSz="955675"/>
            <a:r>
              <a:rPr lang="en-US" altLang="zh-CN" sz="2400" b="1" dirty="0">
                <a:latin typeface="华文仿宋" pitchFamily="2" charset="-122"/>
                <a:ea typeface="华文仿宋" pitchFamily="2" charset="-122"/>
              </a:rPr>
              <a:t>        8</a:t>
            </a:r>
            <a:r>
              <a:rPr lang="zh-CN" altLang="en-US" sz="2400" b="1" dirty="0">
                <a:latin typeface="华文仿宋" pitchFamily="2" charset="-122"/>
                <a:ea typeface="华文仿宋" pitchFamily="2" charset="-122"/>
              </a:rPr>
              <a:t>、制定灭火和紧急疏散预案，定期组织消防演练。</a:t>
            </a:r>
          </a:p>
        </p:txBody>
      </p:sp>
      <p:sp>
        <p:nvSpPr>
          <p:cNvPr id="4" name="矩形 3"/>
          <p:cNvSpPr/>
          <p:nvPr/>
        </p:nvSpPr>
        <p:spPr>
          <a:xfrm>
            <a:off x="457200" y="228600"/>
            <a:ext cx="2236510" cy="400110"/>
          </a:xfrm>
          <a:prstGeom prst="rect">
            <a:avLst/>
          </a:prstGeom>
        </p:spPr>
        <p:txBody>
          <a:bodyPr wrap="none">
            <a:spAutoFit/>
          </a:bodyPr>
          <a:lstStyle/>
          <a:p>
            <a:r>
              <a:rPr lang="zh-CN" altLang="en-US" sz="2000" dirty="0" smtClean="0">
                <a:ea typeface="黑体" pitchFamily="2" charset="-122"/>
              </a:rPr>
              <a:t>公司消防工作概况</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1748636C-A22E-47E0-AC73-24A3F6687878}" type="slidenum">
              <a:rPr lang="en-US" altLang="zh-CN" sz="1500"/>
              <a:pPr algn="r" defTabSz="955675"/>
              <a:t>45</a:t>
            </a:fld>
            <a:endParaRPr lang="en-US" altLang="zh-CN" sz="1500"/>
          </a:p>
        </p:txBody>
      </p:sp>
      <p:sp>
        <p:nvSpPr>
          <p:cNvPr id="159747" name="Rectangle 2"/>
          <p:cNvSpPr>
            <a:spLocks noGrp="1" noChangeArrowheads="1"/>
          </p:cNvSpPr>
          <p:nvPr>
            <p:ph type="title" idx="4294967295"/>
          </p:nvPr>
        </p:nvSpPr>
        <p:spPr>
          <a:xfrm>
            <a:off x="685800" y="990600"/>
            <a:ext cx="8378825" cy="608013"/>
          </a:xfrm>
        </p:spPr>
        <p:txBody>
          <a:bodyPr/>
          <a:lstStyle/>
          <a:p>
            <a:r>
              <a:rPr lang="zh-CN" altLang="en-US" u="sng">
                <a:solidFill>
                  <a:srgbClr val="FF0000"/>
                </a:solidFill>
                <a:latin typeface="黑体" pitchFamily="2" charset="-122"/>
                <a:ea typeface="黑体" pitchFamily="2" charset="-122"/>
              </a:rPr>
              <a:t>消防篇</a:t>
            </a:r>
          </a:p>
        </p:txBody>
      </p:sp>
      <p:sp>
        <p:nvSpPr>
          <p:cNvPr id="9" name="Rectangle 3"/>
          <p:cNvSpPr txBox="1">
            <a:spLocks noChangeArrowheads="1"/>
          </p:cNvSpPr>
          <p:nvPr/>
        </p:nvSpPr>
        <p:spPr bwMode="auto">
          <a:xfrm>
            <a:off x="1066800" y="2057400"/>
            <a:ext cx="8005763" cy="4121150"/>
          </a:xfrm>
          <a:prstGeom prst="rect">
            <a:avLst/>
          </a:prstGeom>
          <a:noFill/>
          <a:ln w="9525">
            <a:noFill/>
            <a:miter lim="800000"/>
            <a:headEnd/>
            <a:tailEnd/>
          </a:ln>
        </p:spPr>
        <p:txBody>
          <a:bodyPr lIns="95747" tIns="47873" rIns="95747" bIns="47873"/>
          <a:lstStyle/>
          <a:p>
            <a:pPr marL="358775" indent="-358775" defTabSz="955675"/>
            <a:r>
              <a:rPr lang="zh-CN" altLang="en-US" sz="2400" dirty="0">
                <a:latin typeface="黑体" pitchFamily="2" charset="-122"/>
                <a:ea typeface="黑体" pitchFamily="2" charset="-122"/>
              </a:rPr>
              <a:t>一、</a:t>
            </a:r>
            <a:r>
              <a:rPr lang="zh-CN" altLang="en-US" sz="2400" dirty="0">
                <a:ea typeface="黑体" pitchFamily="2" charset="-122"/>
              </a:rPr>
              <a:t>公司消防工作概况</a:t>
            </a:r>
          </a:p>
          <a:p>
            <a:pPr marL="358775" indent="-358775" defTabSz="955675"/>
            <a:endParaRPr lang="zh-CN" altLang="en-US" sz="2400" dirty="0">
              <a:ea typeface="黑体" pitchFamily="2" charset="-122"/>
            </a:endParaRPr>
          </a:p>
          <a:p>
            <a:pPr marL="358775" indent="-358775" defTabSz="955675"/>
            <a:r>
              <a:rPr lang="zh-CN" altLang="en-US" sz="2400" dirty="0">
                <a:solidFill>
                  <a:srgbClr val="3333FF"/>
                </a:solidFill>
                <a:ea typeface="黑体" pitchFamily="2" charset="-122"/>
              </a:rPr>
              <a:t>二、消防基本知识</a:t>
            </a:r>
          </a:p>
          <a:p>
            <a:pPr marL="358775" indent="-358775" defTabSz="955675"/>
            <a:endParaRPr lang="zh-CN" altLang="en-US" sz="2400" dirty="0">
              <a:solidFill>
                <a:srgbClr val="3333FF"/>
              </a:solidFill>
              <a:ea typeface="黑体" pitchFamily="2" charset="-122"/>
            </a:endParaRPr>
          </a:p>
          <a:p>
            <a:pPr marL="358775" indent="-358775" defTabSz="955675"/>
            <a:r>
              <a:rPr lang="zh-CN" altLang="en-US" sz="2400" dirty="0">
                <a:ea typeface="黑体" pitchFamily="2" charset="-122"/>
              </a:rPr>
              <a:t>三、消防安全应急处理</a:t>
            </a:r>
          </a:p>
          <a:p>
            <a:pPr marL="358775" indent="-358775" defTabSz="955675"/>
            <a:endParaRPr lang="zh-CN" altLang="en-US" sz="2400" dirty="0">
              <a:ea typeface="黑体" pitchFamily="2" charset="-122"/>
            </a:endParaRPr>
          </a:p>
          <a:p>
            <a:pPr marL="358775" indent="-358775" defTabSz="955675"/>
            <a:r>
              <a:rPr lang="zh-CN" altLang="en-US" sz="2400" dirty="0">
                <a:ea typeface="黑体" pitchFamily="2" charset="-122"/>
              </a:rPr>
              <a:t>四、消防案例及分析</a:t>
            </a:r>
          </a:p>
          <a:p>
            <a:pPr marL="358775" indent="-358775" defTabSz="955675"/>
            <a:endParaRPr lang="zh-CN" altLang="en-US" sz="2400" dirty="0">
              <a:ea typeface="黑体" pitchFamily="2" charset="-122"/>
            </a:endParaRPr>
          </a:p>
          <a:p>
            <a:pPr marL="358775" indent="-358775" defTabSz="955675"/>
            <a:endParaRPr lang="zh-CN" altLang="en-US" sz="2400" dirty="0">
              <a:ea typeface="黑体"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31DD1684-A81B-4F48-B351-E36C6AD97398}" type="slidenum">
              <a:rPr lang="en-US" altLang="zh-CN" sz="1500"/>
              <a:pPr algn="r" defTabSz="955675"/>
              <a:t>46</a:t>
            </a:fld>
            <a:endParaRPr lang="en-US" altLang="zh-CN" sz="1500"/>
          </a:p>
        </p:txBody>
      </p:sp>
      <p:sp>
        <p:nvSpPr>
          <p:cNvPr id="9" name="Rectangle 3"/>
          <p:cNvSpPr txBox="1">
            <a:spLocks noChangeArrowheads="1"/>
          </p:cNvSpPr>
          <p:nvPr/>
        </p:nvSpPr>
        <p:spPr bwMode="auto">
          <a:xfrm>
            <a:off x="838200" y="914400"/>
            <a:ext cx="8310563" cy="4249738"/>
          </a:xfrm>
          <a:prstGeom prst="rect">
            <a:avLst/>
          </a:prstGeom>
          <a:noFill/>
          <a:ln w="9525">
            <a:noFill/>
            <a:miter lim="800000"/>
            <a:headEnd/>
            <a:tailEnd/>
          </a:ln>
        </p:spPr>
        <p:txBody>
          <a:bodyPr lIns="95747" tIns="47873" rIns="95747" bIns="47873"/>
          <a:lstStyle/>
          <a:p>
            <a:pPr marL="361950" indent="-361950" defTabSz="955675"/>
            <a:endParaRPr lang="en-US" altLang="zh-CN" sz="2000" b="1" dirty="0" smtClean="0">
              <a:ea typeface="黑体" pitchFamily="2" charset="-122"/>
            </a:endParaRPr>
          </a:p>
          <a:p>
            <a:pPr marL="361950" indent="-361950" defTabSz="955675"/>
            <a:r>
              <a:rPr lang="en-US" altLang="zh-CN" sz="3200" b="1" dirty="0" smtClean="0">
                <a:ea typeface="黑体" pitchFamily="2" charset="-122"/>
              </a:rPr>
              <a:t>  </a:t>
            </a:r>
            <a:r>
              <a:rPr lang="zh-CN" altLang="en-US" sz="3200" b="1" dirty="0" smtClean="0">
                <a:latin typeface="+mn-ea"/>
                <a:ea typeface="+mn-ea"/>
              </a:rPr>
              <a:t>燃烧</a:t>
            </a:r>
            <a:r>
              <a:rPr lang="zh-CN" altLang="en-US" sz="3200" b="1" dirty="0">
                <a:latin typeface="+mn-ea"/>
                <a:ea typeface="+mn-ea"/>
              </a:rPr>
              <a:t>的条件和要素是什么</a:t>
            </a:r>
            <a:r>
              <a:rPr lang="zh-CN" altLang="en-US" sz="3200" b="1" dirty="0" smtClean="0">
                <a:latin typeface="+mn-ea"/>
                <a:ea typeface="+mn-ea"/>
              </a:rPr>
              <a:t>？</a:t>
            </a:r>
            <a:endParaRPr lang="zh-CN" altLang="en-US" sz="3200" b="1" dirty="0">
              <a:latin typeface="+mn-ea"/>
              <a:ea typeface="+mn-ea"/>
            </a:endParaRPr>
          </a:p>
        </p:txBody>
      </p:sp>
      <p:grpSp>
        <p:nvGrpSpPr>
          <p:cNvPr id="161796" name="Group 4"/>
          <p:cNvGrpSpPr>
            <a:grpSpLocks noChangeAspect="1"/>
          </p:cNvGrpSpPr>
          <p:nvPr/>
        </p:nvGrpSpPr>
        <p:grpSpPr bwMode="auto">
          <a:xfrm>
            <a:off x="1143000" y="2133600"/>
            <a:ext cx="6781800" cy="3581400"/>
            <a:chOff x="2947" y="1465"/>
            <a:chExt cx="7826" cy="4212"/>
          </a:xfrm>
        </p:grpSpPr>
        <p:sp>
          <p:nvSpPr>
            <p:cNvPr id="161797" name="AutoShape 5"/>
            <p:cNvSpPr>
              <a:spLocks noChangeAspect="1" noChangeArrowheads="1"/>
            </p:cNvSpPr>
            <p:nvPr/>
          </p:nvSpPr>
          <p:spPr bwMode="auto">
            <a:xfrm>
              <a:off x="2947" y="1465"/>
              <a:ext cx="7826" cy="4212"/>
            </a:xfrm>
            <a:prstGeom prst="rect">
              <a:avLst/>
            </a:prstGeom>
            <a:noFill/>
            <a:ln w="9525">
              <a:noFill/>
              <a:miter lim="800000"/>
              <a:headEnd/>
              <a:tailEnd/>
            </a:ln>
          </p:spPr>
          <p:txBody>
            <a:bodyPr/>
            <a:lstStyle/>
            <a:p>
              <a:endParaRPr lang="zh-CN" altLang="en-US"/>
            </a:p>
          </p:txBody>
        </p:sp>
        <p:sp>
          <p:nvSpPr>
            <p:cNvPr id="161798" name="AutoShape 6"/>
            <p:cNvSpPr>
              <a:spLocks noChangeArrowheads="1"/>
            </p:cNvSpPr>
            <p:nvPr/>
          </p:nvSpPr>
          <p:spPr bwMode="auto">
            <a:xfrm>
              <a:off x="4043" y="2416"/>
              <a:ext cx="2347" cy="1766"/>
            </a:xfrm>
            <a:prstGeom prst="triangle">
              <a:avLst>
                <a:gd name="adj" fmla="val 50000"/>
              </a:avLst>
            </a:prstGeom>
            <a:solidFill>
              <a:srgbClr val="FFFFFF"/>
            </a:solidFill>
            <a:ln w="9525">
              <a:solidFill>
                <a:srgbClr val="000000"/>
              </a:solidFill>
              <a:miter lim="800000"/>
              <a:headEnd/>
              <a:tailEnd/>
            </a:ln>
          </p:spPr>
          <p:txBody>
            <a:bodyPr/>
            <a:lstStyle/>
            <a:p>
              <a:endParaRPr lang="zh-CN" altLang="en-US"/>
            </a:p>
          </p:txBody>
        </p:sp>
        <p:sp>
          <p:nvSpPr>
            <p:cNvPr id="161799" name="Rectangle 7"/>
            <p:cNvSpPr>
              <a:spLocks noChangeArrowheads="1"/>
            </p:cNvSpPr>
            <p:nvPr/>
          </p:nvSpPr>
          <p:spPr bwMode="auto">
            <a:xfrm>
              <a:off x="3211" y="2688"/>
              <a:ext cx="1145" cy="569"/>
            </a:xfrm>
            <a:prstGeom prst="rect">
              <a:avLst/>
            </a:prstGeom>
            <a:solidFill>
              <a:srgbClr val="FFFFFF"/>
            </a:solidFill>
            <a:ln w="9525">
              <a:solidFill>
                <a:srgbClr val="FFFFFF"/>
              </a:solidFill>
              <a:miter lim="800000"/>
              <a:headEnd/>
              <a:tailEnd/>
            </a:ln>
          </p:spPr>
          <p:txBody>
            <a:bodyPr/>
            <a:lstStyle/>
            <a:p>
              <a:pPr algn="just" defTabSz="1017588"/>
              <a:r>
                <a:rPr lang="zh-CN" altLang="en-US" sz="2000" b="1" dirty="0">
                  <a:solidFill>
                    <a:srgbClr val="3333FF"/>
                  </a:solidFill>
                  <a:latin typeface="Times New Roman" pitchFamily="18" charset="0"/>
                </a:rPr>
                <a:t>可燃物</a:t>
              </a:r>
              <a:endParaRPr lang="zh-CN" altLang="en-US" sz="2000" b="1" dirty="0">
                <a:solidFill>
                  <a:srgbClr val="3333FF"/>
                </a:solidFill>
              </a:endParaRPr>
            </a:p>
          </p:txBody>
        </p:sp>
        <p:sp>
          <p:nvSpPr>
            <p:cNvPr id="161800" name="Rectangle 8"/>
            <p:cNvSpPr>
              <a:spLocks noChangeArrowheads="1"/>
            </p:cNvSpPr>
            <p:nvPr/>
          </p:nvSpPr>
          <p:spPr bwMode="auto">
            <a:xfrm>
              <a:off x="6234" y="2824"/>
              <a:ext cx="470" cy="951"/>
            </a:xfrm>
            <a:prstGeom prst="rect">
              <a:avLst/>
            </a:prstGeom>
            <a:solidFill>
              <a:srgbClr val="FFFFFF"/>
            </a:solidFill>
            <a:ln w="9525">
              <a:solidFill>
                <a:srgbClr val="FFFFFF"/>
              </a:solidFill>
              <a:miter lim="800000"/>
              <a:headEnd/>
              <a:tailEnd/>
            </a:ln>
          </p:spPr>
          <p:txBody>
            <a:bodyPr/>
            <a:lstStyle/>
            <a:p>
              <a:pPr algn="just" defTabSz="1017588"/>
              <a:r>
                <a:rPr lang="zh-CN" altLang="en-US" sz="2000" b="1" dirty="0">
                  <a:solidFill>
                    <a:srgbClr val="3333FF"/>
                  </a:solidFill>
                  <a:latin typeface="Times New Roman" pitchFamily="18" charset="0"/>
                </a:rPr>
                <a:t>助燃物</a:t>
              </a:r>
              <a:endParaRPr lang="zh-CN" altLang="en-US" sz="2000" b="1" dirty="0">
                <a:solidFill>
                  <a:srgbClr val="3333FF"/>
                </a:solidFill>
              </a:endParaRPr>
            </a:p>
          </p:txBody>
        </p:sp>
        <p:sp>
          <p:nvSpPr>
            <p:cNvPr id="161801" name="Rectangle 9"/>
            <p:cNvSpPr>
              <a:spLocks noChangeArrowheads="1"/>
            </p:cNvSpPr>
            <p:nvPr/>
          </p:nvSpPr>
          <p:spPr bwMode="auto">
            <a:xfrm>
              <a:off x="4794" y="4512"/>
              <a:ext cx="1096" cy="408"/>
            </a:xfrm>
            <a:prstGeom prst="rect">
              <a:avLst/>
            </a:prstGeom>
            <a:solidFill>
              <a:srgbClr val="FFFFFF"/>
            </a:solidFill>
            <a:ln w="9525">
              <a:solidFill>
                <a:srgbClr val="FFFFFF"/>
              </a:solidFill>
              <a:miter lim="800000"/>
              <a:headEnd/>
              <a:tailEnd/>
            </a:ln>
          </p:spPr>
          <p:txBody>
            <a:bodyPr/>
            <a:lstStyle/>
            <a:p>
              <a:pPr algn="just" defTabSz="1017588"/>
              <a:r>
                <a:rPr lang="zh-CN" altLang="en-US" sz="2000" b="1" dirty="0">
                  <a:solidFill>
                    <a:srgbClr val="3333FF"/>
                  </a:solidFill>
                  <a:latin typeface="Times New Roman" pitchFamily="18" charset="0"/>
                </a:rPr>
                <a:t>引火源</a:t>
              </a:r>
              <a:endParaRPr lang="zh-CN" altLang="en-US" sz="2000" b="1" dirty="0">
                <a:solidFill>
                  <a:srgbClr val="3333FF"/>
                </a:solidFill>
              </a:endParaRPr>
            </a:p>
          </p:txBody>
        </p:sp>
        <p:sp>
          <p:nvSpPr>
            <p:cNvPr id="161802" name="Rectangle 10"/>
            <p:cNvSpPr>
              <a:spLocks noChangeArrowheads="1"/>
            </p:cNvSpPr>
            <p:nvPr/>
          </p:nvSpPr>
          <p:spPr bwMode="auto">
            <a:xfrm>
              <a:off x="4969" y="3257"/>
              <a:ext cx="469" cy="544"/>
            </a:xfrm>
            <a:prstGeom prst="rect">
              <a:avLst/>
            </a:prstGeom>
            <a:solidFill>
              <a:srgbClr val="FFFFFF"/>
            </a:solidFill>
            <a:ln w="9525">
              <a:solidFill>
                <a:srgbClr val="FFFFFF"/>
              </a:solidFill>
              <a:miter lim="800000"/>
              <a:headEnd/>
              <a:tailEnd/>
            </a:ln>
          </p:spPr>
          <p:txBody>
            <a:bodyPr/>
            <a:lstStyle/>
            <a:p>
              <a:pPr algn="just" defTabSz="1017588"/>
              <a:r>
                <a:rPr lang="zh-CN" altLang="en-US" sz="1800" b="1" dirty="0">
                  <a:solidFill>
                    <a:srgbClr val="FF0000"/>
                  </a:solidFill>
                  <a:latin typeface="Times New Roman" pitchFamily="18" charset="0"/>
                </a:rPr>
                <a:t>火</a:t>
              </a:r>
              <a:endParaRPr lang="zh-CN" altLang="en-US" sz="1800" b="1" dirty="0"/>
            </a:p>
          </p:txBody>
        </p:sp>
        <p:sp>
          <p:nvSpPr>
            <p:cNvPr id="161803" name="AutoShape 11"/>
            <p:cNvSpPr>
              <a:spLocks noChangeArrowheads="1"/>
            </p:cNvSpPr>
            <p:nvPr/>
          </p:nvSpPr>
          <p:spPr bwMode="auto">
            <a:xfrm rot="-683075">
              <a:off x="8895" y="2348"/>
              <a:ext cx="1565" cy="1834"/>
            </a:xfrm>
            <a:prstGeom prst="triangle">
              <a:avLst>
                <a:gd name="adj" fmla="val 49704"/>
              </a:avLst>
            </a:prstGeom>
            <a:solidFill>
              <a:srgbClr val="FFFFFF"/>
            </a:solidFill>
            <a:ln w="9525">
              <a:solidFill>
                <a:srgbClr val="000000"/>
              </a:solidFill>
              <a:miter lim="800000"/>
              <a:headEnd/>
              <a:tailEnd/>
            </a:ln>
          </p:spPr>
          <p:txBody>
            <a:bodyPr/>
            <a:lstStyle/>
            <a:p>
              <a:endParaRPr lang="zh-CN" altLang="en-US"/>
            </a:p>
          </p:txBody>
        </p:sp>
        <p:sp>
          <p:nvSpPr>
            <p:cNvPr id="161804" name="Rectangle 12"/>
            <p:cNvSpPr>
              <a:spLocks noChangeArrowheads="1"/>
            </p:cNvSpPr>
            <p:nvPr/>
          </p:nvSpPr>
          <p:spPr bwMode="auto">
            <a:xfrm>
              <a:off x="10147" y="2483"/>
              <a:ext cx="469" cy="951"/>
            </a:xfrm>
            <a:prstGeom prst="rect">
              <a:avLst/>
            </a:prstGeom>
            <a:solidFill>
              <a:srgbClr val="FFFFFF"/>
            </a:solidFill>
            <a:ln w="9525">
              <a:solidFill>
                <a:srgbClr val="FFFFFF"/>
              </a:solidFill>
              <a:miter lim="800000"/>
              <a:headEnd/>
              <a:tailEnd/>
            </a:ln>
          </p:spPr>
          <p:txBody>
            <a:bodyPr/>
            <a:lstStyle/>
            <a:p>
              <a:pPr algn="just" defTabSz="1017588"/>
              <a:r>
                <a:rPr lang="zh-CN" altLang="en-US" sz="1200">
                  <a:latin typeface="Times New Roman" pitchFamily="18" charset="0"/>
                </a:rPr>
                <a:t>助燃物</a:t>
              </a:r>
              <a:endParaRPr lang="zh-CN" altLang="en-US" sz="1200" b="1"/>
            </a:p>
          </p:txBody>
        </p:sp>
        <p:sp>
          <p:nvSpPr>
            <p:cNvPr id="161805" name="Rectangle 13"/>
            <p:cNvSpPr>
              <a:spLocks noChangeArrowheads="1"/>
            </p:cNvSpPr>
            <p:nvPr/>
          </p:nvSpPr>
          <p:spPr bwMode="auto">
            <a:xfrm>
              <a:off x="7956" y="2620"/>
              <a:ext cx="469" cy="951"/>
            </a:xfrm>
            <a:prstGeom prst="rect">
              <a:avLst/>
            </a:prstGeom>
            <a:solidFill>
              <a:srgbClr val="FFFFFF"/>
            </a:solidFill>
            <a:ln w="9525">
              <a:solidFill>
                <a:srgbClr val="FFFFFF"/>
              </a:solidFill>
              <a:miter lim="800000"/>
              <a:headEnd/>
              <a:tailEnd/>
            </a:ln>
          </p:spPr>
          <p:txBody>
            <a:bodyPr/>
            <a:lstStyle/>
            <a:p>
              <a:pPr algn="just" defTabSz="1017588"/>
              <a:r>
                <a:rPr lang="zh-CN" altLang="en-US" sz="1200">
                  <a:latin typeface="Times New Roman" pitchFamily="18" charset="0"/>
                </a:rPr>
                <a:t>可燃物</a:t>
              </a:r>
              <a:endParaRPr lang="zh-CN" altLang="en-US" sz="1200" b="1"/>
            </a:p>
          </p:txBody>
        </p:sp>
        <p:sp>
          <p:nvSpPr>
            <p:cNvPr id="161806" name="Rectangle 14"/>
            <p:cNvSpPr>
              <a:spLocks noChangeArrowheads="1"/>
            </p:cNvSpPr>
            <p:nvPr/>
          </p:nvSpPr>
          <p:spPr bwMode="auto">
            <a:xfrm>
              <a:off x="8895" y="4385"/>
              <a:ext cx="1095" cy="408"/>
            </a:xfrm>
            <a:prstGeom prst="rect">
              <a:avLst/>
            </a:prstGeom>
            <a:solidFill>
              <a:srgbClr val="FFFFFF"/>
            </a:solidFill>
            <a:ln w="9525">
              <a:solidFill>
                <a:srgbClr val="FFFFFF"/>
              </a:solidFill>
              <a:miter lim="800000"/>
              <a:headEnd/>
              <a:tailEnd/>
            </a:ln>
          </p:spPr>
          <p:txBody>
            <a:bodyPr/>
            <a:lstStyle/>
            <a:p>
              <a:pPr algn="just" defTabSz="1017588"/>
              <a:r>
                <a:rPr lang="zh-CN" altLang="en-US" sz="1200">
                  <a:latin typeface="Times New Roman" pitchFamily="18" charset="0"/>
                </a:rPr>
                <a:t>引火源</a:t>
              </a:r>
              <a:endParaRPr lang="zh-CN" altLang="en-US" sz="1200" b="1"/>
            </a:p>
          </p:txBody>
        </p:sp>
        <p:sp>
          <p:nvSpPr>
            <p:cNvPr id="161807" name="Rectangle 15"/>
            <p:cNvSpPr>
              <a:spLocks noChangeArrowheads="1"/>
            </p:cNvSpPr>
            <p:nvPr/>
          </p:nvSpPr>
          <p:spPr bwMode="auto">
            <a:xfrm>
              <a:off x="9521" y="3231"/>
              <a:ext cx="470" cy="544"/>
            </a:xfrm>
            <a:prstGeom prst="rect">
              <a:avLst/>
            </a:prstGeom>
            <a:solidFill>
              <a:srgbClr val="FFFFFF"/>
            </a:solidFill>
            <a:ln w="9525">
              <a:solidFill>
                <a:srgbClr val="FFFFFF"/>
              </a:solidFill>
              <a:miter lim="800000"/>
              <a:headEnd/>
              <a:tailEnd/>
            </a:ln>
          </p:spPr>
          <p:txBody>
            <a:bodyPr/>
            <a:lstStyle/>
            <a:p>
              <a:pPr algn="just" defTabSz="1017588"/>
              <a:r>
                <a:rPr lang="zh-CN" altLang="en-US" sz="1800" b="1">
                  <a:solidFill>
                    <a:srgbClr val="FF0000"/>
                  </a:solidFill>
                  <a:latin typeface="Times New Roman" pitchFamily="18" charset="0"/>
                </a:rPr>
                <a:t>火</a:t>
              </a:r>
              <a:endParaRPr lang="zh-CN" altLang="en-US" sz="1800" b="1"/>
            </a:p>
          </p:txBody>
        </p:sp>
        <p:sp>
          <p:nvSpPr>
            <p:cNvPr id="161808" name="Line 16"/>
            <p:cNvSpPr>
              <a:spLocks noChangeShapeType="1"/>
            </p:cNvSpPr>
            <p:nvPr/>
          </p:nvSpPr>
          <p:spPr bwMode="auto">
            <a:xfrm flipH="1">
              <a:off x="8112" y="2416"/>
              <a:ext cx="1409" cy="1223"/>
            </a:xfrm>
            <a:prstGeom prst="line">
              <a:avLst/>
            </a:prstGeom>
            <a:noFill/>
            <a:ln w="9525">
              <a:solidFill>
                <a:srgbClr val="000000"/>
              </a:solidFill>
              <a:round/>
              <a:headEnd/>
              <a:tailEnd/>
            </a:ln>
          </p:spPr>
          <p:txBody>
            <a:bodyPr/>
            <a:lstStyle/>
            <a:p>
              <a:endParaRPr lang="zh-CN" altLang="en-US"/>
            </a:p>
          </p:txBody>
        </p:sp>
        <p:sp>
          <p:nvSpPr>
            <p:cNvPr id="161809" name="Line 17"/>
            <p:cNvSpPr>
              <a:spLocks noChangeShapeType="1"/>
            </p:cNvSpPr>
            <p:nvPr/>
          </p:nvSpPr>
          <p:spPr bwMode="auto">
            <a:xfrm>
              <a:off x="8112" y="3639"/>
              <a:ext cx="939" cy="679"/>
            </a:xfrm>
            <a:prstGeom prst="line">
              <a:avLst/>
            </a:prstGeom>
            <a:noFill/>
            <a:ln w="9525">
              <a:solidFill>
                <a:srgbClr val="000000"/>
              </a:solidFill>
              <a:round/>
              <a:headEnd/>
              <a:tailEnd/>
            </a:ln>
          </p:spPr>
          <p:txBody>
            <a:bodyPr/>
            <a:lstStyle/>
            <a:p>
              <a:endParaRPr lang="zh-CN" altLang="en-US"/>
            </a:p>
          </p:txBody>
        </p:sp>
        <p:sp>
          <p:nvSpPr>
            <p:cNvPr id="161810" name="Line 18"/>
            <p:cNvSpPr>
              <a:spLocks noChangeShapeType="1"/>
            </p:cNvSpPr>
            <p:nvPr/>
          </p:nvSpPr>
          <p:spPr bwMode="auto">
            <a:xfrm>
              <a:off x="8112" y="3639"/>
              <a:ext cx="2504" cy="408"/>
            </a:xfrm>
            <a:prstGeom prst="line">
              <a:avLst/>
            </a:prstGeom>
            <a:noFill/>
            <a:ln w="9525">
              <a:solidFill>
                <a:srgbClr val="000000"/>
              </a:solidFill>
              <a:prstDash val="dash"/>
              <a:round/>
              <a:headEnd/>
              <a:tailEnd/>
            </a:ln>
          </p:spPr>
          <p:txBody>
            <a:bodyPr/>
            <a:lstStyle/>
            <a:p>
              <a:endParaRPr lang="zh-CN" altLang="en-US"/>
            </a:p>
          </p:txBody>
        </p:sp>
        <p:sp>
          <p:nvSpPr>
            <p:cNvPr id="161811" name="Rectangle 19"/>
            <p:cNvSpPr>
              <a:spLocks noChangeArrowheads="1"/>
            </p:cNvSpPr>
            <p:nvPr/>
          </p:nvSpPr>
          <p:spPr bwMode="auto">
            <a:xfrm flipH="1">
              <a:off x="8738" y="1737"/>
              <a:ext cx="1409" cy="407"/>
            </a:xfrm>
            <a:prstGeom prst="rect">
              <a:avLst/>
            </a:prstGeom>
            <a:solidFill>
              <a:srgbClr val="FFFFFF"/>
            </a:solidFill>
            <a:ln w="9525">
              <a:solidFill>
                <a:srgbClr val="FFFFFF"/>
              </a:solidFill>
              <a:miter lim="800000"/>
              <a:headEnd/>
              <a:tailEnd/>
            </a:ln>
          </p:spPr>
          <p:txBody>
            <a:bodyPr/>
            <a:lstStyle/>
            <a:p>
              <a:pPr algn="just" defTabSz="1017588"/>
              <a:r>
                <a:rPr lang="zh-CN" altLang="en-US" sz="1200">
                  <a:latin typeface="Times New Roman" pitchFamily="18" charset="0"/>
                </a:rPr>
                <a:t>游离基</a:t>
              </a:r>
              <a:endParaRPr lang="zh-CN" altLang="en-US" sz="1200" b="1"/>
            </a:p>
          </p:txBody>
        </p:sp>
        <p:sp>
          <p:nvSpPr>
            <p:cNvPr id="161812" name="Line 20"/>
            <p:cNvSpPr>
              <a:spLocks noChangeShapeType="1"/>
            </p:cNvSpPr>
            <p:nvPr/>
          </p:nvSpPr>
          <p:spPr bwMode="auto">
            <a:xfrm>
              <a:off x="9051" y="2008"/>
              <a:ext cx="157" cy="1087"/>
            </a:xfrm>
            <a:prstGeom prst="line">
              <a:avLst/>
            </a:prstGeom>
            <a:noFill/>
            <a:ln w="9525">
              <a:solidFill>
                <a:srgbClr val="000000"/>
              </a:solidFill>
              <a:round/>
              <a:headEnd/>
              <a:tailEnd type="triangle" w="med" len="med"/>
            </a:ln>
          </p:spPr>
          <p:txBody>
            <a:bodyPr/>
            <a:lstStyle/>
            <a:p>
              <a:endParaRPr lang="zh-CN" altLang="en-US"/>
            </a:p>
          </p:txBody>
        </p:sp>
        <p:sp>
          <p:nvSpPr>
            <p:cNvPr id="161813" name="Line 21"/>
            <p:cNvSpPr>
              <a:spLocks noChangeShapeType="1"/>
            </p:cNvSpPr>
            <p:nvPr/>
          </p:nvSpPr>
          <p:spPr bwMode="auto">
            <a:xfrm>
              <a:off x="8269" y="3095"/>
              <a:ext cx="782" cy="136"/>
            </a:xfrm>
            <a:prstGeom prst="line">
              <a:avLst/>
            </a:prstGeom>
            <a:noFill/>
            <a:ln w="9525">
              <a:solidFill>
                <a:srgbClr val="000000"/>
              </a:solidFill>
              <a:round/>
              <a:headEnd/>
              <a:tailEnd type="triangle" w="med" len="med"/>
            </a:ln>
          </p:spPr>
          <p:txBody>
            <a:bodyPr/>
            <a:lstStyle/>
            <a:p>
              <a:endParaRPr lang="zh-CN" altLang="en-US"/>
            </a:p>
          </p:txBody>
        </p:sp>
        <p:sp>
          <p:nvSpPr>
            <p:cNvPr id="161814" name="Line 22"/>
            <p:cNvSpPr>
              <a:spLocks noChangeShapeType="1"/>
            </p:cNvSpPr>
            <p:nvPr/>
          </p:nvSpPr>
          <p:spPr bwMode="auto">
            <a:xfrm flipH="1">
              <a:off x="9521" y="2960"/>
              <a:ext cx="626" cy="407"/>
            </a:xfrm>
            <a:prstGeom prst="line">
              <a:avLst/>
            </a:prstGeom>
            <a:noFill/>
            <a:ln w="9525">
              <a:solidFill>
                <a:srgbClr val="000000"/>
              </a:solidFill>
              <a:round/>
              <a:headEnd/>
              <a:tailEnd type="triangle" w="med" len="med"/>
            </a:ln>
          </p:spPr>
          <p:txBody>
            <a:bodyPr/>
            <a:lstStyle/>
            <a:p>
              <a:endParaRPr lang="zh-CN" altLang="en-US"/>
            </a:p>
          </p:txBody>
        </p:sp>
        <p:sp>
          <p:nvSpPr>
            <p:cNvPr id="161815" name="Line 23"/>
            <p:cNvSpPr>
              <a:spLocks noChangeShapeType="1"/>
            </p:cNvSpPr>
            <p:nvPr/>
          </p:nvSpPr>
          <p:spPr bwMode="auto">
            <a:xfrm flipV="1">
              <a:off x="9364" y="3639"/>
              <a:ext cx="157" cy="815"/>
            </a:xfrm>
            <a:prstGeom prst="line">
              <a:avLst/>
            </a:prstGeom>
            <a:noFill/>
            <a:ln w="9525">
              <a:solidFill>
                <a:srgbClr val="000000"/>
              </a:solidFill>
              <a:round/>
              <a:headEnd/>
              <a:tailEnd type="triangle" w="med" len="med"/>
            </a:ln>
          </p:spPr>
          <p:txBody>
            <a:bodyPr/>
            <a:lstStyle/>
            <a:p>
              <a:endParaRPr lang="zh-CN" altLang="en-US"/>
            </a:p>
          </p:txBody>
        </p:sp>
      </p:grpSp>
      <p:sp>
        <p:nvSpPr>
          <p:cNvPr id="24" name="矩形 23"/>
          <p:cNvSpPr/>
          <p:nvPr/>
        </p:nvSpPr>
        <p:spPr>
          <a:xfrm>
            <a:off x="2286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61796"/>
                                        </p:tgtEl>
                                        <p:attrNameLst>
                                          <p:attrName>style.visibility</p:attrName>
                                        </p:attrNameLst>
                                      </p:cBhvr>
                                      <p:to>
                                        <p:strVal val="visible"/>
                                      </p:to>
                                    </p:set>
                                    <p:animEffect transition="in" filter="wheel(4)">
                                      <p:cBhvr>
                                        <p:cTn id="7" dur="2000"/>
                                        <p:tgtEl>
                                          <p:spTgt spid="161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47</a:t>
            </a:fld>
            <a:endParaRPr lang="en-US" altLang="zh-CN"/>
          </a:p>
        </p:txBody>
      </p:sp>
      <p:sp>
        <p:nvSpPr>
          <p:cNvPr id="3" name="矩形 2"/>
          <p:cNvSpPr/>
          <p:nvPr/>
        </p:nvSpPr>
        <p:spPr>
          <a:xfrm>
            <a:off x="1066800" y="1066800"/>
            <a:ext cx="7391400" cy="4401205"/>
          </a:xfrm>
          <a:prstGeom prst="rect">
            <a:avLst/>
          </a:prstGeom>
        </p:spPr>
        <p:txBody>
          <a:bodyPr wrap="square">
            <a:spAutoFit/>
          </a:bodyPr>
          <a:lstStyle/>
          <a:p>
            <a:pPr marL="361950" indent="-361950" defTabSz="955675"/>
            <a:r>
              <a:rPr lang="zh-CN" altLang="en-US" sz="2800" b="1" dirty="0" smtClean="0">
                <a:latin typeface="黑体" pitchFamily="2" charset="-122"/>
                <a:ea typeface="黑体" pitchFamily="2" charset="-122"/>
              </a:rPr>
              <a:t>灭火的基本方法：</a:t>
            </a:r>
            <a:endParaRPr lang="en-US" altLang="zh-CN" sz="2800" b="1" dirty="0" smtClean="0">
              <a:latin typeface="黑体" pitchFamily="2" charset="-122"/>
              <a:ea typeface="黑体" pitchFamily="2" charset="-122"/>
            </a:endParaRPr>
          </a:p>
          <a:p>
            <a:pPr marL="361950" indent="-361950" defTabSz="955675"/>
            <a:endParaRPr lang="zh-CN" altLang="en-US" sz="2800" b="1" dirty="0" smtClean="0">
              <a:latin typeface="黑体" pitchFamily="2" charset="-122"/>
              <a:ea typeface="黑体" pitchFamily="2" charset="-122"/>
            </a:endParaRPr>
          </a:p>
          <a:p>
            <a:pPr marL="361950" indent="-361950" defTabSz="955675"/>
            <a:r>
              <a:rPr lang="en-US" altLang="zh-CN" sz="2800" b="1" dirty="0" smtClean="0">
                <a:latin typeface="华文仿宋" pitchFamily="2" charset="-122"/>
                <a:ea typeface="华文仿宋" pitchFamily="2" charset="-122"/>
              </a:rPr>
              <a:t>1</a:t>
            </a:r>
            <a:r>
              <a:rPr lang="zh-CN" altLang="en-US" sz="2800" b="1" dirty="0" smtClean="0">
                <a:latin typeface="华文仿宋" pitchFamily="2" charset="-122"/>
                <a:ea typeface="华文仿宋" pitchFamily="2" charset="-122"/>
              </a:rPr>
              <a:t>）冷却灭火法；</a:t>
            </a:r>
            <a:endParaRPr lang="en-US" altLang="zh-CN" sz="2800" b="1" dirty="0" smtClean="0">
              <a:latin typeface="华文仿宋" pitchFamily="2" charset="-122"/>
              <a:ea typeface="华文仿宋" pitchFamily="2" charset="-122"/>
            </a:endParaRPr>
          </a:p>
          <a:p>
            <a:pPr marL="361950" indent="-361950" defTabSz="955675"/>
            <a:endParaRPr lang="en-US" altLang="zh-CN" sz="2800" b="1" dirty="0" smtClean="0">
              <a:latin typeface="华文仿宋" pitchFamily="2" charset="-122"/>
              <a:ea typeface="华文仿宋" pitchFamily="2" charset="-122"/>
            </a:endParaRPr>
          </a:p>
          <a:p>
            <a:pPr marL="361950" indent="-361950" defTabSz="955675"/>
            <a:r>
              <a:rPr lang="en-US" altLang="zh-CN" sz="2800" b="1" dirty="0" smtClean="0">
                <a:latin typeface="华文仿宋" pitchFamily="2" charset="-122"/>
                <a:ea typeface="华文仿宋" pitchFamily="2" charset="-122"/>
              </a:rPr>
              <a:t>2</a:t>
            </a:r>
            <a:r>
              <a:rPr lang="zh-CN" altLang="en-US" sz="2800" b="1" dirty="0" smtClean="0">
                <a:latin typeface="华文仿宋" pitchFamily="2" charset="-122"/>
                <a:ea typeface="华文仿宋" pitchFamily="2" charset="-122"/>
              </a:rPr>
              <a:t>）窒息灭火法；</a:t>
            </a:r>
            <a:endParaRPr lang="en-US" altLang="zh-CN" sz="2800" b="1" dirty="0" smtClean="0">
              <a:latin typeface="华文仿宋" pitchFamily="2" charset="-122"/>
              <a:ea typeface="华文仿宋" pitchFamily="2" charset="-122"/>
            </a:endParaRPr>
          </a:p>
          <a:p>
            <a:pPr marL="361950" indent="-361950" defTabSz="955675"/>
            <a:endParaRPr lang="en-US" altLang="zh-CN" sz="2800" b="1" dirty="0" smtClean="0">
              <a:latin typeface="华文仿宋" pitchFamily="2" charset="-122"/>
              <a:ea typeface="华文仿宋" pitchFamily="2" charset="-122"/>
            </a:endParaRPr>
          </a:p>
          <a:p>
            <a:pPr marL="361950" indent="-361950" defTabSz="955675"/>
            <a:r>
              <a:rPr lang="en-US" altLang="zh-CN" sz="2800" b="1" dirty="0" smtClean="0">
                <a:latin typeface="华文仿宋" pitchFamily="2" charset="-122"/>
                <a:ea typeface="华文仿宋" pitchFamily="2" charset="-122"/>
              </a:rPr>
              <a:t>3</a:t>
            </a:r>
            <a:r>
              <a:rPr lang="zh-CN" altLang="en-US" sz="2800" b="1" dirty="0" smtClean="0">
                <a:latin typeface="华文仿宋" pitchFamily="2" charset="-122"/>
                <a:ea typeface="华文仿宋" pitchFamily="2" charset="-122"/>
              </a:rPr>
              <a:t>）隔离灭火法；</a:t>
            </a:r>
            <a:endParaRPr lang="en-US" altLang="zh-CN" sz="2800" b="1" dirty="0" smtClean="0">
              <a:latin typeface="华文仿宋" pitchFamily="2" charset="-122"/>
              <a:ea typeface="华文仿宋" pitchFamily="2" charset="-122"/>
            </a:endParaRPr>
          </a:p>
          <a:p>
            <a:pPr marL="361950" indent="-361950" defTabSz="955675"/>
            <a:endParaRPr lang="en-US" altLang="zh-CN" sz="2800" b="1" dirty="0" smtClean="0">
              <a:latin typeface="华文仿宋" pitchFamily="2" charset="-122"/>
              <a:ea typeface="华文仿宋" pitchFamily="2" charset="-122"/>
            </a:endParaRPr>
          </a:p>
          <a:p>
            <a:pPr marL="361950" indent="-361950" defTabSz="955675"/>
            <a:r>
              <a:rPr lang="en-US" altLang="zh-CN" sz="2800" b="1" dirty="0" smtClean="0">
                <a:latin typeface="华文仿宋" pitchFamily="2" charset="-122"/>
                <a:ea typeface="华文仿宋" pitchFamily="2" charset="-122"/>
              </a:rPr>
              <a:t>4</a:t>
            </a:r>
            <a:r>
              <a:rPr lang="zh-CN" altLang="en-US" sz="2800" b="1" dirty="0" smtClean="0">
                <a:latin typeface="华文仿宋" pitchFamily="2" charset="-122"/>
                <a:ea typeface="华文仿宋" pitchFamily="2" charset="-122"/>
              </a:rPr>
              <a:t>）化学抑制灭火法；</a:t>
            </a:r>
            <a:endParaRPr lang="en-US" altLang="zh-CN" sz="2800" b="1" dirty="0" smtClean="0">
              <a:latin typeface="华文仿宋" pitchFamily="2" charset="-122"/>
              <a:ea typeface="华文仿宋" pitchFamily="2" charset="-122"/>
            </a:endParaRPr>
          </a:p>
          <a:p>
            <a:pPr marL="361950" indent="-361950" defTabSz="955675"/>
            <a:endParaRPr lang="zh-CN" altLang="en-US" sz="2800" b="1" dirty="0">
              <a:latin typeface="华文仿宋" pitchFamily="2" charset="-122"/>
              <a:ea typeface="华文仿宋"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48</a:t>
            </a:fld>
            <a:endParaRPr lang="en-US" altLang="zh-CN"/>
          </a:p>
        </p:txBody>
      </p:sp>
      <p:sp>
        <p:nvSpPr>
          <p:cNvPr id="7" name="Text Box 5"/>
          <p:cNvSpPr txBox="1">
            <a:spLocks noChangeArrowheads="1"/>
          </p:cNvSpPr>
          <p:nvPr/>
        </p:nvSpPr>
        <p:spPr bwMode="auto">
          <a:xfrm>
            <a:off x="304800" y="838200"/>
            <a:ext cx="3262432" cy="707886"/>
          </a:xfrm>
          <a:prstGeom prst="rect">
            <a:avLst/>
          </a:prstGeom>
          <a:noFill/>
          <a:ln w="9525">
            <a:noFill/>
            <a:miter lim="800000"/>
            <a:headEnd/>
            <a:tailEnd/>
          </a:ln>
        </p:spPr>
        <p:txBody>
          <a:bodyPr wrap="none">
            <a:spAutoFit/>
          </a:bodyPr>
          <a:lstStyle/>
          <a:p>
            <a:r>
              <a:rPr lang="zh-CN" altLang="en-US" sz="4000" b="1" dirty="0" smtClean="0">
                <a:latin typeface="华文行楷" pitchFamily="2" charset="-122"/>
                <a:ea typeface="华文新魏" pitchFamily="2" charset="-122"/>
              </a:rPr>
              <a:t>火灾的特点：</a:t>
            </a:r>
            <a:endParaRPr lang="zh-CN" altLang="en-US" sz="4000" b="1" dirty="0">
              <a:solidFill>
                <a:schemeClr val="tx1"/>
              </a:solidFill>
              <a:latin typeface="华文行楷" pitchFamily="2" charset="-122"/>
              <a:ea typeface="华文新魏" pitchFamily="2" charset="-122"/>
            </a:endParaRPr>
          </a:p>
        </p:txBody>
      </p:sp>
      <p:sp>
        <p:nvSpPr>
          <p:cNvPr id="8" name="矩形 7"/>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pic>
        <p:nvPicPr>
          <p:cNvPr id="6" name="h0521x4jbt1.m701.mp4">
            <a:hlinkClick r:id="" action="ppaction://media"/>
          </p:cNvPr>
          <p:cNvPicPr>
            <a:picLocks noRot="1" noChangeAspect="1"/>
          </p:cNvPicPr>
          <p:nvPr>
            <a:videoFile r:link="rId1"/>
          </p:nvPr>
        </p:nvPicPr>
        <p:blipFill>
          <a:blip r:embed="rId3" cstate="print"/>
          <a:stretch>
            <a:fillRect/>
          </a:stretch>
        </p:blipFill>
        <p:spPr>
          <a:xfrm>
            <a:off x="228600" y="1447800"/>
            <a:ext cx="9448800" cy="5181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49</a:t>
            </a:fld>
            <a:endParaRPr lang="en-US" altLang="zh-CN"/>
          </a:p>
        </p:txBody>
      </p:sp>
      <p:sp>
        <p:nvSpPr>
          <p:cNvPr id="3" name="Text Box 3"/>
          <p:cNvSpPr txBox="1">
            <a:spLocks noChangeArrowheads="1"/>
          </p:cNvSpPr>
          <p:nvPr/>
        </p:nvSpPr>
        <p:spPr bwMode="auto">
          <a:xfrm>
            <a:off x="1371600" y="1752600"/>
            <a:ext cx="6172200" cy="4247317"/>
          </a:xfrm>
          <a:prstGeom prst="rect">
            <a:avLst/>
          </a:prstGeom>
          <a:noFill/>
          <a:ln w="9525">
            <a:noFill/>
            <a:miter lim="800000"/>
            <a:headEnd/>
            <a:tailEnd/>
          </a:ln>
        </p:spPr>
        <p:txBody>
          <a:bodyPr wrap="square">
            <a:spAutoFit/>
          </a:bodyPr>
          <a:lstStyle/>
          <a:p>
            <a:pPr>
              <a:buSzPct val="100000"/>
              <a:buFont typeface="Wingdings" pitchFamily="2" charset="2"/>
              <a:buChar char="Ø"/>
            </a:pPr>
            <a:r>
              <a:rPr lang="zh-CN" altLang="en-US" sz="5400" dirty="0" smtClean="0">
                <a:solidFill>
                  <a:srgbClr val="FF0000"/>
                </a:solidFill>
                <a:latin typeface="隶书" pitchFamily="49" charset="-122"/>
                <a:ea typeface="隶书" pitchFamily="49" charset="-122"/>
              </a:rPr>
              <a:t>    </a:t>
            </a:r>
            <a:r>
              <a:rPr lang="zh-CN" altLang="en-US" sz="5400" dirty="0" smtClean="0">
                <a:solidFill>
                  <a:schemeClr val="tx1"/>
                </a:solidFill>
                <a:latin typeface="隶书" pitchFamily="49" charset="-122"/>
                <a:ea typeface="隶书" pitchFamily="49" charset="-122"/>
              </a:rPr>
              <a:t>隐蔽性</a:t>
            </a:r>
          </a:p>
          <a:p>
            <a:pPr>
              <a:buSzPct val="100000"/>
              <a:buFont typeface="Wingdings" pitchFamily="2" charset="2"/>
              <a:buChar char="Ø"/>
            </a:pPr>
            <a:endParaRPr lang="zh-CN" altLang="en-US" sz="5400" dirty="0">
              <a:solidFill>
                <a:srgbClr val="FF0000"/>
              </a:solidFill>
              <a:latin typeface="隶书" pitchFamily="49" charset="-122"/>
              <a:ea typeface="隶书" pitchFamily="49" charset="-122"/>
            </a:endParaRPr>
          </a:p>
          <a:p>
            <a:pPr>
              <a:buSzPct val="100000"/>
              <a:buFont typeface="Wingdings" pitchFamily="2" charset="2"/>
              <a:buChar char="Ø"/>
            </a:pPr>
            <a:r>
              <a:rPr lang="zh-CN" altLang="en-US" sz="5400" dirty="0">
                <a:solidFill>
                  <a:srgbClr val="FF0000"/>
                </a:solidFill>
                <a:latin typeface="隶书" pitchFamily="49" charset="-122"/>
                <a:ea typeface="隶书" pitchFamily="49" charset="-122"/>
              </a:rPr>
              <a:t>    速灾性</a:t>
            </a:r>
          </a:p>
          <a:p>
            <a:pPr>
              <a:buSzPct val="100000"/>
              <a:buFont typeface="Wingdings" pitchFamily="2" charset="2"/>
              <a:buChar char="Ø"/>
            </a:pPr>
            <a:endParaRPr lang="zh-CN" altLang="en-US" sz="5400" dirty="0">
              <a:solidFill>
                <a:srgbClr val="FF0000"/>
              </a:solidFill>
              <a:latin typeface="隶书" pitchFamily="49" charset="-122"/>
              <a:ea typeface="隶书" pitchFamily="49" charset="-122"/>
            </a:endParaRPr>
          </a:p>
          <a:p>
            <a:pPr>
              <a:buSzPct val="100000"/>
              <a:buFont typeface="Wingdings" pitchFamily="2" charset="2"/>
              <a:buChar char="Ø"/>
            </a:pPr>
            <a:r>
              <a:rPr lang="zh-CN" altLang="en-US" sz="5400" dirty="0">
                <a:solidFill>
                  <a:srgbClr val="FF0000"/>
                </a:solidFill>
                <a:latin typeface="隶书" pitchFamily="49" charset="-122"/>
                <a:ea typeface="隶书" pitchFamily="49" charset="-122"/>
              </a:rPr>
              <a:t>    </a:t>
            </a:r>
            <a:r>
              <a:rPr lang="zh-CN" altLang="en-US" sz="5400" dirty="0">
                <a:solidFill>
                  <a:schemeClr val="tx1"/>
                </a:solidFill>
                <a:latin typeface="隶书" pitchFamily="49" charset="-122"/>
                <a:ea typeface="隶书" pitchFamily="49" charset="-122"/>
              </a:rPr>
              <a:t>突发性</a:t>
            </a:r>
          </a:p>
        </p:txBody>
      </p:sp>
      <p:sp>
        <p:nvSpPr>
          <p:cNvPr id="4" name="矩形 3"/>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idx="4294967295"/>
          </p:nvPr>
        </p:nvSpPr>
        <p:spPr>
          <a:xfrm>
            <a:off x="393700" y="249238"/>
            <a:ext cx="7280275" cy="314325"/>
          </a:xfrm>
        </p:spPr>
        <p:txBody>
          <a:bodyPr/>
          <a:lstStyle/>
          <a:p>
            <a:pPr marL="428625" indent="-428625" eaLnBrk="1" hangingPunct="1">
              <a:spcBef>
                <a:spcPct val="50000"/>
              </a:spcBef>
              <a:buFontTx/>
              <a:buAutoNum type="arabicPeriod"/>
            </a:pPr>
            <a:r>
              <a:rPr kumimoji="1" lang="zh-CN" altLang="en-US" sz="1700">
                <a:solidFill>
                  <a:srgbClr val="3333FF"/>
                </a:solidFill>
                <a:latin typeface="Tahoma" pitchFamily="34" charset="0"/>
              </a:rPr>
              <a:t>公司治安保卫概况</a:t>
            </a:r>
          </a:p>
        </p:txBody>
      </p:sp>
      <p:sp>
        <p:nvSpPr>
          <p:cNvPr id="228355"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6D62F5D9-000D-46C7-95FB-C225FDE7F1AF}" type="slidenum">
              <a:rPr lang="en-US" altLang="zh-CN" sz="1500"/>
              <a:pPr algn="r" defTabSz="955675"/>
              <a:t>5</a:t>
            </a:fld>
            <a:endParaRPr lang="en-US" altLang="zh-CN" sz="1500"/>
          </a:p>
        </p:txBody>
      </p:sp>
      <p:sp>
        <p:nvSpPr>
          <p:cNvPr id="228356" name="Text Box 4"/>
          <p:cNvSpPr txBox="1">
            <a:spLocks noChangeArrowheads="1"/>
          </p:cNvSpPr>
          <p:nvPr/>
        </p:nvSpPr>
        <p:spPr bwMode="auto">
          <a:xfrm>
            <a:off x="990600" y="1600200"/>
            <a:ext cx="8153400" cy="4838700"/>
          </a:xfrm>
          <a:prstGeom prst="rect">
            <a:avLst/>
          </a:prstGeom>
          <a:noFill/>
          <a:ln w="9525">
            <a:noFill/>
            <a:miter lim="800000"/>
            <a:headEnd/>
            <a:tailEnd/>
          </a:ln>
          <a:effectLst/>
        </p:spPr>
        <p:txBody>
          <a:bodyPr>
            <a:spAutoFit/>
          </a:bodyPr>
          <a:lstStyle/>
          <a:p>
            <a:pPr defTabSz="1017588"/>
            <a:r>
              <a:rPr lang="zh-CN" altLang="en-US" sz="2400" b="1">
                <a:latin typeface="华文仿宋" pitchFamily="2" charset="-122"/>
                <a:ea typeface="华文仿宋" pitchFamily="2" charset="-122"/>
              </a:rPr>
              <a:t>一、公司治安保卫概况</a:t>
            </a:r>
          </a:p>
          <a:p>
            <a:pPr defTabSz="1017588"/>
            <a:endParaRPr lang="zh-CN" altLang="en-US"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、保卫区域：包括十八里河、新能源、专用车、精益达零部件各厂区以及老厂家属区，员工</a:t>
            </a:r>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万余人，各厂区大多地处本市城乡结合部，周边治安环境相对复杂。</a:t>
            </a:r>
          </a:p>
          <a:p>
            <a:pPr defTabSz="1017588"/>
            <a:r>
              <a:rPr lang="en-US" altLang="zh-CN" sz="2400" b="1">
                <a:latin typeface="华文仿宋" pitchFamily="2" charset="-122"/>
                <a:ea typeface="华文仿宋" pitchFamily="2" charset="-122"/>
              </a:rPr>
              <a:t>    </a:t>
            </a:r>
          </a:p>
          <a:p>
            <a:pPr defTabSz="1017588"/>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、保卫力量：司法保卫处</a:t>
            </a:r>
            <a:endParaRPr lang="en-US" altLang="zh-CN"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                               各部门治安联防小组</a:t>
            </a:r>
          </a:p>
          <a:p>
            <a:pPr defTabSz="1017588"/>
            <a:r>
              <a:rPr lang="zh-CN" altLang="en-US" sz="2400" b="1">
                <a:latin typeface="华文仿宋" pitchFamily="2" charset="-122"/>
                <a:ea typeface="华文仿宋" pitchFamily="2" charset="-122"/>
              </a:rPr>
              <a:t>                               管城保安服务公司</a:t>
            </a:r>
          </a:p>
          <a:p>
            <a:pPr defTabSz="1017588"/>
            <a:r>
              <a:rPr lang="zh-CN" altLang="en-US" sz="2400" b="1">
                <a:latin typeface="华文仿宋" pitchFamily="2" charset="-122"/>
                <a:ea typeface="华文仿宋" pitchFamily="2" charset="-122"/>
              </a:rPr>
              <a:t>                               各辖区派出所、警务室等</a:t>
            </a:r>
          </a:p>
          <a:p>
            <a:pPr defTabSz="1017588"/>
            <a:endParaRPr lang="zh-CN" altLang="en-US" sz="2400" b="1">
              <a:latin typeface="华文仿宋" pitchFamily="2" charset="-122"/>
              <a:ea typeface="华文仿宋" pitchFamily="2" charset="-122"/>
            </a:endParaRPr>
          </a:p>
          <a:p>
            <a:pPr defTabSz="1017588"/>
            <a:r>
              <a:rPr lang="zh-CN" altLang="en-US" sz="2400" b="1">
                <a:latin typeface="华文仿宋" pitchFamily="2" charset="-122"/>
                <a:ea typeface="华文仿宋" pitchFamily="2" charset="-122"/>
              </a:rPr>
              <a:t>                                </a:t>
            </a:r>
          </a:p>
          <a:p>
            <a:pPr defTabSz="1017588"/>
            <a:r>
              <a:rPr lang="zh-CN" altLang="en-US" sz="2400" b="1">
                <a:latin typeface="华文仿宋" pitchFamily="2" charset="-122"/>
                <a:ea typeface="华文仿宋" pitchFamily="2" charset="-122"/>
              </a:rPr>
              <a: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50</a:t>
            </a:fld>
            <a:endParaRPr lang="en-US" altLang="zh-CN"/>
          </a:p>
        </p:txBody>
      </p:sp>
      <p:pic>
        <p:nvPicPr>
          <p:cNvPr id="3" name="Picture 4" descr="20150526105554_30836"/>
          <p:cNvPicPr>
            <a:picLocks noChangeAspect="1" noChangeArrowheads="1"/>
          </p:cNvPicPr>
          <p:nvPr/>
        </p:nvPicPr>
        <p:blipFill>
          <a:blip r:embed="rId2" cstate="print"/>
          <a:srcRect/>
          <a:stretch>
            <a:fillRect/>
          </a:stretch>
        </p:blipFill>
        <p:spPr bwMode="auto">
          <a:xfrm>
            <a:off x="228600" y="762000"/>
            <a:ext cx="5791200" cy="5715000"/>
          </a:xfrm>
          <a:prstGeom prst="rect">
            <a:avLst/>
          </a:prstGeom>
          <a:noFill/>
          <a:ln w="9525">
            <a:noFill/>
            <a:miter lim="800000"/>
            <a:headEnd/>
            <a:tailEnd/>
          </a:ln>
        </p:spPr>
      </p:pic>
      <p:pic>
        <p:nvPicPr>
          <p:cNvPr id="4" name="Picture 3" descr="1417097"/>
          <p:cNvPicPr>
            <a:picLocks noChangeAspect="1" noChangeArrowheads="1"/>
          </p:cNvPicPr>
          <p:nvPr/>
        </p:nvPicPr>
        <p:blipFill>
          <a:blip r:embed="rId3" cstate="print"/>
          <a:srcRect/>
          <a:stretch>
            <a:fillRect/>
          </a:stretch>
        </p:blipFill>
        <p:spPr bwMode="auto">
          <a:xfrm>
            <a:off x="6553200" y="914400"/>
            <a:ext cx="2971800" cy="5334000"/>
          </a:xfrm>
          <a:prstGeom prst="rect">
            <a:avLst/>
          </a:prstGeom>
          <a:noFill/>
          <a:ln w="9525">
            <a:noFill/>
            <a:miter lim="800000"/>
            <a:headEnd/>
            <a:tailEnd/>
          </a:ln>
        </p:spPr>
      </p:pic>
      <p:sp>
        <p:nvSpPr>
          <p:cNvPr id="5" name="矩形 4"/>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50738837-B09E-4097-B15F-1620C523D94B}" type="slidenum">
              <a:rPr lang="en-US" altLang="zh-CN" sz="1500"/>
              <a:pPr algn="r" defTabSz="955675"/>
              <a:t>51</a:t>
            </a:fld>
            <a:endParaRPr lang="en-US" altLang="zh-CN" sz="1500"/>
          </a:p>
        </p:txBody>
      </p:sp>
      <p:sp>
        <p:nvSpPr>
          <p:cNvPr id="9" name="Rectangle 3"/>
          <p:cNvSpPr txBox="1">
            <a:spLocks noChangeArrowheads="1"/>
          </p:cNvSpPr>
          <p:nvPr/>
        </p:nvSpPr>
        <p:spPr bwMode="auto">
          <a:xfrm>
            <a:off x="152400" y="533400"/>
            <a:ext cx="3962400" cy="685800"/>
          </a:xfrm>
          <a:prstGeom prst="rect">
            <a:avLst/>
          </a:prstGeom>
          <a:noFill/>
          <a:ln w="9525">
            <a:noFill/>
            <a:miter lim="800000"/>
            <a:headEnd/>
            <a:tailEnd/>
          </a:ln>
        </p:spPr>
        <p:txBody>
          <a:bodyPr lIns="95747" tIns="47873" rIns="95747" bIns="47873"/>
          <a:lstStyle/>
          <a:p>
            <a:pPr marL="358775" indent="-358775" defTabSz="955675"/>
            <a:r>
              <a:rPr lang="zh-CN" altLang="en-US" sz="3200" b="1" dirty="0" smtClean="0">
                <a:latin typeface="+mn-ea"/>
                <a:ea typeface="+mn-ea"/>
              </a:rPr>
              <a:t>火灾按</a:t>
            </a:r>
            <a:r>
              <a:rPr lang="zh-CN" altLang="en-US" sz="3200" b="1" dirty="0">
                <a:latin typeface="+mn-ea"/>
                <a:ea typeface="+mn-ea"/>
              </a:rPr>
              <a:t>燃烧对象分</a:t>
            </a:r>
            <a:r>
              <a:rPr lang="zh-CN" altLang="en-US" sz="3200" b="1" dirty="0" smtClean="0">
                <a:latin typeface="+mn-ea"/>
                <a:ea typeface="+mn-ea"/>
              </a:rPr>
              <a:t>：</a:t>
            </a:r>
            <a:endParaRPr lang="zh-CN" altLang="en-US" sz="3200" b="1" dirty="0">
              <a:latin typeface="+mn-ea"/>
              <a:ea typeface="+mn-ea"/>
            </a:endParaRPr>
          </a:p>
        </p:txBody>
      </p:sp>
      <p:sp>
        <p:nvSpPr>
          <p:cNvPr id="5" name="Rectangle 3"/>
          <p:cNvSpPr txBox="1">
            <a:spLocks noChangeArrowheads="1"/>
          </p:cNvSpPr>
          <p:nvPr/>
        </p:nvSpPr>
        <p:spPr bwMode="auto">
          <a:xfrm>
            <a:off x="228600" y="1143000"/>
            <a:ext cx="2590800" cy="5410200"/>
          </a:xfrm>
          <a:prstGeom prst="rect">
            <a:avLst/>
          </a:prstGeom>
          <a:noFill/>
          <a:ln w="9525">
            <a:noFill/>
            <a:miter lim="800000"/>
            <a:headEnd/>
            <a:tailEnd/>
          </a:ln>
        </p:spPr>
        <p:txBody>
          <a:bodyPr lIns="95747" tIns="47873" rIns="95747" bIns="47873"/>
          <a:lstStyle/>
          <a:p>
            <a:pPr marL="358775" indent="-358775" defTabSz="955675"/>
            <a:r>
              <a:rPr lang="en-US" altLang="zh-CN" sz="3200" b="1" dirty="0" smtClean="0">
                <a:latin typeface="+mn-ea"/>
                <a:ea typeface="+mn-ea"/>
              </a:rPr>
              <a:t>A</a:t>
            </a:r>
            <a:r>
              <a:rPr lang="zh-CN" altLang="en-US" sz="3200" b="1" dirty="0" smtClean="0">
                <a:latin typeface="+mn-ea"/>
                <a:ea typeface="+mn-ea"/>
              </a:rPr>
              <a:t>类</a:t>
            </a:r>
            <a:endParaRPr lang="en-US" altLang="zh-CN" sz="3200" b="1" dirty="0" smtClean="0">
              <a:latin typeface="+mn-ea"/>
              <a:ea typeface="+mn-ea"/>
            </a:endParaRPr>
          </a:p>
          <a:p>
            <a:pPr marL="358775" indent="-358775" defTabSz="955675"/>
            <a:endParaRPr lang="en-US" altLang="zh-CN" sz="3200" b="1" dirty="0" smtClean="0">
              <a:latin typeface="+mn-ea"/>
              <a:ea typeface="+mn-ea"/>
            </a:endParaRPr>
          </a:p>
          <a:p>
            <a:pPr marL="358775" indent="-358775" defTabSz="955675"/>
            <a:r>
              <a:rPr lang="en-US" altLang="zh-CN" sz="3200" b="1" dirty="0" smtClean="0">
                <a:latin typeface="+mn-ea"/>
                <a:ea typeface="+mn-ea"/>
              </a:rPr>
              <a:t>B</a:t>
            </a:r>
            <a:r>
              <a:rPr lang="zh-CN" altLang="en-US" sz="3200" b="1" dirty="0" smtClean="0">
                <a:latin typeface="+mn-ea"/>
                <a:ea typeface="+mn-ea"/>
              </a:rPr>
              <a:t>类</a:t>
            </a:r>
            <a:endParaRPr lang="en-US" altLang="zh-CN" sz="3200" b="1" dirty="0" smtClean="0">
              <a:latin typeface="+mn-ea"/>
              <a:ea typeface="+mn-ea"/>
            </a:endParaRPr>
          </a:p>
          <a:p>
            <a:pPr marL="358775" indent="-358775" defTabSz="955675"/>
            <a:endParaRPr lang="en-US" altLang="zh-CN" sz="3200" b="1" dirty="0" smtClean="0">
              <a:latin typeface="+mn-ea"/>
              <a:ea typeface="+mn-ea"/>
            </a:endParaRPr>
          </a:p>
          <a:p>
            <a:pPr marL="358775" indent="-358775" defTabSz="955675"/>
            <a:r>
              <a:rPr lang="en-US" altLang="zh-CN" sz="3200" b="1" dirty="0" smtClean="0">
                <a:latin typeface="+mn-ea"/>
                <a:ea typeface="+mn-ea"/>
              </a:rPr>
              <a:t>C</a:t>
            </a:r>
            <a:r>
              <a:rPr lang="zh-CN" altLang="en-US" sz="3200" b="1" dirty="0" smtClean="0">
                <a:latin typeface="+mn-ea"/>
                <a:ea typeface="+mn-ea"/>
              </a:rPr>
              <a:t>类</a:t>
            </a:r>
            <a:endParaRPr lang="en-US" altLang="zh-CN" sz="3200" b="1" dirty="0" smtClean="0">
              <a:latin typeface="+mn-ea"/>
              <a:ea typeface="+mn-ea"/>
            </a:endParaRPr>
          </a:p>
          <a:p>
            <a:pPr marL="358775" indent="-358775" defTabSz="955675"/>
            <a:endParaRPr lang="en-US" altLang="zh-CN" sz="3200" b="1" dirty="0" smtClean="0">
              <a:latin typeface="+mn-ea"/>
              <a:ea typeface="+mn-ea"/>
            </a:endParaRPr>
          </a:p>
          <a:p>
            <a:pPr marL="358775" indent="-358775" defTabSz="955675"/>
            <a:r>
              <a:rPr lang="en-US" altLang="zh-CN" sz="3200" b="1" dirty="0" smtClean="0">
                <a:latin typeface="+mn-ea"/>
                <a:ea typeface="+mn-ea"/>
              </a:rPr>
              <a:t>D</a:t>
            </a:r>
            <a:r>
              <a:rPr lang="zh-CN" altLang="en-US" sz="3200" b="1" dirty="0" smtClean="0">
                <a:latin typeface="+mn-ea"/>
                <a:ea typeface="+mn-ea"/>
              </a:rPr>
              <a:t>类</a:t>
            </a:r>
            <a:endParaRPr lang="en-US" altLang="zh-CN" sz="3200" b="1" dirty="0" smtClean="0">
              <a:latin typeface="+mn-ea"/>
              <a:ea typeface="+mn-ea"/>
            </a:endParaRPr>
          </a:p>
          <a:p>
            <a:pPr marL="358775" indent="-358775" defTabSz="955675"/>
            <a:endParaRPr lang="en-US" altLang="zh-CN" sz="3200" b="1" dirty="0" smtClean="0">
              <a:latin typeface="+mn-ea"/>
              <a:ea typeface="+mn-ea"/>
            </a:endParaRPr>
          </a:p>
          <a:p>
            <a:pPr marL="358775" indent="-358775" defTabSz="955675"/>
            <a:r>
              <a:rPr lang="en-US" altLang="zh-CN" sz="3200" b="1" dirty="0" smtClean="0">
                <a:latin typeface="+mn-ea"/>
                <a:ea typeface="+mn-ea"/>
              </a:rPr>
              <a:t>E</a:t>
            </a:r>
            <a:r>
              <a:rPr lang="zh-CN" altLang="en-US" sz="3200" b="1" dirty="0" smtClean="0">
                <a:latin typeface="+mn-ea"/>
                <a:ea typeface="+mn-ea"/>
              </a:rPr>
              <a:t>类</a:t>
            </a:r>
            <a:endParaRPr lang="en-US" altLang="zh-CN" sz="3200" b="1" dirty="0" smtClean="0">
              <a:latin typeface="+mn-ea"/>
              <a:ea typeface="+mn-ea"/>
            </a:endParaRPr>
          </a:p>
          <a:p>
            <a:pPr marL="358775" indent="-358775" defTabSz="955675"/>
            <a:endParaRPr lang="en-US" altLang="zh-CN" sz="3200" b="1" dirty="0" smtClean="0">
              <a:latin typeface="+mn-ea"/>
              <a:ea typeface="+mn-ea"/>
            </a:endParaRPr>
          </a:p>
          <a:p>
            <a:pPr marL="358775" indent="-358775" defTabSz="955675"/>
            <a:r>
              <a:rPr lang="en-US" altLang="zh-CN" sz="3200" b="1" dirty="0" smtClean="0">
                <a:latin typeface="+mn-ea"/>
                <a:ea typeface="+mn-ea"/>
              </a:rPr>
              <a:t>F</a:t>
            </a:r>
            <a:r>
              <a:rPr lang="zh-CN" altLang="en-US" sz="3200" b="1" dirty="0" smtClean="0">
                <a:latin typeface="+mn-ea"/>
                <a:ea typeface="+mn-ea"/>
              </a:rPr>
              <a:t>类         </a:t>
            </a:r>
            <a:endParaRPr lang="zh-CN" altLang="en-US" sz="3200" b="1" dirty="0">
              <a:latin typeface="+mn-ea"/>
              <a:ea typeface="+mn-ea"/>
            </a:endParaRPr>
          </a:p>
          <a:p>
            <a:pPr marL="358775" indent="-358775" defTabSz="955675"/>
            <a:endParaRPr lang="zh-CN" altLang="en-US" sz="3200" b="1" dirty="0">
              <a:latin typeface="+mn-ea"/>
              <a:ea typeface="+mn-ea"/>
            </a:endParaRPr>
          </a:p>
        </p:txBody>
      </p:sp>
      <p:sp>
        <p:nvSpPr>
          <p:cNvPr id="6" name="Rectangle 3"/>
          <p:cNvSpPr txBox="1">
            <a:spLocks noChangeArrowheads="1"/>
          </p:cNvSpPr>
          <p:nvPr/>
        </p:nvSpPr>
        <p:spPr bwMode="auto">
          <a:xfrm>
            <a:off x="4648200" y="914400"/>
            <a:ext cx="5029200" cy="5410200"/>
          </a:xfrm>
          <a:prstGeom prst="rect">
            <a:avLst/>
          </a:prstGeom>
          <a:noFill/>
          <a:ln w="9525">
            <a:noFill/>
            <a:miter lim="800000"/>
            <a:headEnd/>
            <a:tailEnd/>
          </a:ln>
        </p:spPr>
        <p:txBody>
          <a:bodyPr lIns="95747" tIns="47873" rIns="95747" bIns="47873"/>
          <a:lstStyle/>
          <a:p>
            <a:pPr marL="358775" indent="-358775" defTabSz="955675"/>
            <a:r>
              <a:rPr lang="zh-CN" altLang="en-US" sz="3200" b="1" dirty="0" smtClean="0">
                <a:latin typeface="+mn-ea"/>
              </a:rPr>
              <a:t>液体类（汽油、柴油）</a:t>
            </a:r>
            <a:endParaRPr lang="en-US" altLang="zh-CN" sz="3200" b="1" dirty="0" smtClean="0">
              <a:latin typeface="+mn-ea"/>
            </a:endParaRPr>
          </a:p>
          <a:p>
            <a:pPr marL="358775" indent="-358775" defTabSz="955675"/>
            <a:endParaRPr lang="en-US" altLang="zh-CN" sz="3200" b="1" dirty="0" smtClean="0">
              <a:latin typeface="+mn-ea"/>
              <a:ea typeface="+mn-ea"/>
            </a:endParaRPr>
          </a:p>
          <a:p>
            <a:pPr marL="358775" indent="-358775" defTabSz="955675"/>
            <a:r>
              <a:rPr lang="zh-CN" altLang="en-US" sz="3200" b="1" dirty="0" smtClean="0">
                <a:latin typeface="+mn-ea"/>
              </a:rPr>
              <a:t>烹饪类（餐厅、厨房）</a:t>
            </a:r>
            <a:endParaRPr lang="en-US" altLang="zh-CN" sz="3200" b="1" dirty="0" smtClean="0">
              <a:latin typeface="+mn-ea"/>
            </a:endParaRPr>
          </a:p>
          <a:p>
            <a:pPr marL="358775" indent="-358775" defTabSz="955675"/>
            <a:r>
              <a:rPr lang="zh-CN" altLang="en-US" sz="3200" b="1" dirty="0" smtClean="0">
                <a:latin typeface="+mn-ea"/>
              </a:rPr>
              <a:t>         </a:t>
            </a:r>
            <a:endParaRPr lang="en-US" altLang="zh-CN" sz="3200" b="1" dirty="0" smtClean="0">
              <a:latin typeface="+mn-ea"/>
              <a:ea typeface="+mn-ea"/>
            </a:endParaRPr>
          </a:p>
          <a:p>
            <a:pPr marL="358775" indent="-358775" defTabSz="955675"/>
            <a:r>
              <a:rPr lang="zh-CN" altLang="en-US" sz="3200" b="1" dirty="0" smtClean="0">
                <a:latin typeface="+mn-ea"/>
                <a:ea typeface="+mn-ea"/>
              </a:rPr>
              <a:t>气体类（天然气、煤气）</a:t>
            </a:r>
            <a:endParaRPr lang="en-US" altLang="zh-CN" sz="3200" b="1" dirty="0" smtClean="0">
              <a:latin typeface="+mn-ea"/>
              <a:ea typeface="+mn-ea"/>
            </a:endParaRPr>
          </a:p>
          <a:p>
            <a:pPr marL="358775" indent="-358775" defTabSz="955675"/>
            <a:endParaRPr lang="en-US" altLang="zh-CN" sz="3200" b="1" dirty="0" smtClean="0">
              <a:latin typeface="+mn-ea"/>
              <a:ea typeface="+mn-ea"/>
            </a:endParaRPr>
          </a:p>
          <a:p>
            <a:pPr marL="358775" indent="-358775" defTabSz="955675"/>
            <a:r>
              <a:rPr lang="zh-CN" altLang="en-US" sz="3200" b="1" dirty="0" smtClean="0">
                <a:latin typeface="+mn-ea"/>
              </a:rPr>
              <a:t>固体类（衣服、木材、棉）</a:t>
            </a:r>
            <a:endParaRPr lang="en-US" altLang="zh-CN" sz="3200" b="1" dirty="0" smtClean="0">
              <a:latin typeface="+mn-ea"/>
            </a:endParaRPr>
          </a:p>
          <a:p>
            <a:pPr marL="358775" indent="-358775" defTabSz="955675"/>
            <a:endParaRPr lang="en-US" altLang="zh-CN" sz="3200" b="1" dirty="0" smtClean="0">
              <a:latin typeface="+mn-ea"/>
              <a:ea typeface="+mn-ea"/>
            </a:endParaRPr>
          </a:p>
          <a:p>
            <a:pPr marL="358775" indent="-358775" defTabSz="955675"/>
            <a:r>
              <a:rPr lang="zh-CN" altLang="en-US" sz="3200" b="1" dirty="0" smtClean="0">
                <a:latin typeface="+mn-ea"/>
                <a:ea typeface="+mn-ea"/>
              </a:rPr>
              <a:t>电器类</a:t>
            </a:r>
            <a:r>
              <a:rPr lang="zh-CN" altLang="en-US" sz="2000" b="1" dirty="0" smtClean="0">
                <a:latin typeface="+mn-ea"/>
                <a:ea typeface="+mn-ea"/>
              </a:rPr>
              <a:t>（电器线路老化、短路）</a:t>
            </a:r>
            <a:endParaRPr lang="en-US" altLang="zh-CN" sz="2000" b="1" dirty="0" smtClean="0">
              <a:latin typeface="+mn-ea"/>
              <a:ea typeface="+mn-ea"/>
            </a:endParaRPr>
          </a:p>
          <a:p>
            <a:pPr marL="358775" indent="-358775" defTabSz="955675"/>
            <a:endParaRPr lang="en-US" altLang="zh-CN" sz="3200" b="1" dirty="0" smtClean="0">
              <a:latin typeface="+mn-ea"/>
              <a:ea typeface="+mn-ea"/>
            </a:endParaRPr>
          </a:p>
          <a:p>
            <a:pPr marL="358775" indent="-358775" defTabSz="955675"/>
            <a:r>
              <a:rPr lang="zh-CN" altLang="en-US" sz="3200" b="1" dirty="0" smtClean="0">
                <a:latin typeface="+mn-ea"/>
              </a:rPr>
              <a:t>金属类（</a:t>
            </a:r>
            <a:r>
              <a:rPr lang="en-US" altLang="zh-CN" sz="3200" b="1" dirty="0" smtClean="0">
                <a:latin typeface="+mn-ea"/>
              </a:rPr>
              <a:t>K</a:t>
            </a:r>
            <a:r>
              <a:rPr lang="zh-CN" altLang="en-US" sz="3200" b="1" dirty="0" smtClean="0">
                <a:latin typeface="+mn-ea"/>
              </a:rPr>
              <a:t>、</a:t>
            </a:r>
            <a:r>
              <a:rPr lang="en-US" altLang="zh-CN" sz="3200" b="1" dirty="0" smtClean="0">
                <a:latin typeface="+mn-ea"/>
              </a:rPr>
              <a:t>Mg</a:t>
            </a:r>
            <a:r>
              <a:rPr lang="zh-CN" altLang="en-US" sz="3200" b="1" dirty="0" smtClean="0">
                <a:latin typeface="+mn-ea"/>
              </a:rPr>
              <a:t>）</a:t>
            </a:r>
            <a:endParaRPr lang="en-US" altLang="zh-CN" sz="3200" b="1" dirty="0" smtClean="0">
              <a:latin typeface="+mn-ea"/>
              <a:ea typeface="+mn-ea"/>
            </a:endParaRPr>
          </a:p>
          <a:p>
            <a:pPr marL="358775" indent="-358775" defTabSz="955675"/>
            <a:endParaRPr lang="zh-CN" altLang="en-US" sz="3200" b="1" dirty="0">
              <a:latin typeface="+mn-ea"/>
              <a:ea typeface="+mn-ea"/>
            </a:endParaRPr>
          </a:p>
        </p:txBody>
      </p:sp>
      <p:cxnSp>
        <p:nvCxnSpPr>
          <p:cNvPr id="8" name="直接连接符 7"/>
          <p:cNvCxnSpPr/>
          <p:nvPr/>
        </p:nvCxnSpPr>
        <p:spPr>
          <a:xfrm>
            <a:off x="1066800" y="1447800"/>
            <a:ext cx="3505200" cy="2667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990600" y="1371600"/>
            <a:ext cx="3581400" cy="1066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66800" y="3200400"/>
            <a:ext cx="3581400" cy="152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90600" y="4343400"/>
            <a:ext cx="3657600" cy="1752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143000" y="5181600"/>
            <a:ext cx="3581400" cy="152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066800" y="2286000"/>
            <a:ext cx="3657600" cy="3962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3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2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2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20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52</a:t>
            </a:fld>
            <a:endParaRPr lang="en-US" altLang="zh-CN"/>
          </a:p>
        </p:txBody>
      </p:sp>
      <p:sp>
        <p:nvSpPr>
          <p:cNvPr id="3" name="矩形 2"/>
          <p:cNvSpPr/>
          <p:nvPr/>
        </p:nvSpPr>
        <p:spPr>
          <a:xfrm>
            <a:off x="609600" y="914400"/>
            <a:ext cx="4191000" cy="5078313"/>
          </a:xfrm>
          <a:prstGeom prst="rect">
            <a:avLst/>
          </a:prstGeom>
        </p:spPr>
        <p:txBody>
          <a:bodyPr wrap="square">
            <a:spAutoFit/>
          </a:bodyPr>
          <a:lstStyle/>
          <a:p>
            <a:pPr marL="358775" indent="-358775" defTabSz="955675"/>
            <a:r>
              <a:rPr lang="zh-CN" altLang="en-US" sz="1800" b="1" dirty="0" smtClean="0">
                <a:latin typeface="黑体" pitchFamily="2" charset="-122"/>
                <a:ea typeface="黑体" pitchFamily="2" charset="-122"/>
              </a:rPr>
              <a:t>常见起火原因：</a:t>
            </a:r>
          </a:p>
          <a:p>
            <a:pPr marL="358775" indent="-358775" defTabSz="955675"/>
            <a:r>
              <a:rPr lang="en-US" altLang="zh-CN" sz="1800" b="1" dirty="0" smtClean="0">
                <a:latin typeface="华文仿宋" pitchFamily="2" charset="-122"/>
                <a:ea typeface="华文仿宋" pitchFamily="2" charset="-122"/>
              </a:rPr>
              <a:t>  </a:t>
            </a:r>
          </a:p>
          <a:p>
            <a:pPr marL="358775" indent="-358775" defTabSz="955675"/>
            <a:r>
              <a:rPr lang="zh-CN" altLang="en-US" sz="1800" b="1" dirty="0" smtClean="0">
                <a:latin typeface="华文仿宋" pitchFamily="2" charset="-122"/>
                <a:ea typeface="华文仿宋" pitchFamily="2" charset="-122"/>
              </a:rPr>
              <a:t>①放火 </a:t>
            </a:r>
            <a:endParaRPr lang="en-US" altLang="zh-CN" sz="1800" b="1" dirty="0" smtClean="0">
              <a:latin typeface="华文仿宋" pitchFamily="2" charset="-122"/>
              <a:ea typeface="华文仿宋" pitchFamily="2" charset="-122"/>
            </a:endParaRPr>
          </a:p>
          <a:p>
            <a:pPr marL="358775" indent="-358775" defTabSz="955675"/>
            <a:endParaRPr lang="en-US" altLang="zh-CN" sz="1800" dirty="0" smtClean="0"/>
          </a:p>
          <a:p>
            <a:pPr marL="358775" indent="-358775" defTabSz="955675"/>
            <a:r>
              <a:rPr lang="en-US" altLang="zh-CN" sz="1800" dirty="0" smtClean="0"/>
              <a:t>      2017</a:t>
            </a:r>
            <a:r>
              <a:rPr lang="zh-CN" altLang="zh-CN" sz="1800" dirty="0" smtClean="0"/>
              <a:t>年</a:t>
            </a:r>
            <a:r>
              <a:rPr lang="en-US" altLang="zh-CN" sz="1800" dirty="0" smtClean="0"/>
              <a:t>7</a:t>
            </a:r>
            <a:r>
              <a:rPr lang="zh-CN" altLang="zh-CN" sz="1800" dirty="0" smtClean="0"/>
              <a:t>月</a:t>
            </a:r>
            <a:r>
              <a:rPr lang="en-US" altLang="zh-CN" sz="1800" dirty="0" smtClean="0"/>
              <a:t>18</a:t>
            </a:r>
            <a:r>
              <a:rPr lang="zh-CN" altLang="zh-CN" sz="1800" dirty="0" smtClean="0"/>
              <a:t>日，浙江省杭州市蓝色钱江小区</a:t>
            </a:r>
            <a:r>
              <a:rPr lang="en-US" altLang="zh-CN" sz="1800" dirty="0" smtClean="0"/>
              <a:t>2</a:t>
            </a:r>
            <a:r>
              <a:rPr lang="zh-CN" altLang="zh-CN" sz="1800" dirty="0" smtClean="0"/>
              <a:t>幢</a:t>
            </a:r>
            <a:r>
              <a:rPr lang="en-US" altLang="zh-CN" sz="1800" dirty="0" smtClean="0"/>
              <a:t>1</a:t>
            </a:r>
            <a:r>
              <a:rPr lang="zh-CN" altLang="zh-CN" sz="1800" dirty="0" smtClean="0"/>
              <a:t>单元</a:t>
            </a:r>
            <a:r>
              <a:rPr lang="en-US" altLang="zh-CN" sz="1800" dirty="0" smtClean="0"/>
              <a:t>18</a:t>
            </a:r>
            <a:r>
              <a:rPr lang="zh-CN" altLang="zh-CN" sz="1800" dirty="0" smtClean="0"/>
              <a:t>楼一住户家中由于保姆纵火，造成</a:t>
            </a:r>
            <a:r>
              <a:rPr lang="en-US" altLang="zh-CN" sz="1800" dirty="0" smtClean="0"/>
              <a:t>4</a:t>
            </a:r>
            <a:r>
              <a:rPr lang="zh-CN" altLang="zh-CN" sz="1800" dirty="0" smtClean="0"/>
              <a:t>人死亡，引起了社会的广泛关注。据媒体报道，物业管理单位未按规定严格落实巡查制度，火灾发生时，消控室值班人员未取得建构筑物消防员职业资格证书，无证上岗；消防车道被绿化覆盖，影响消防车辆通行、停放，火灾发生时，水泵房的消火栓泵控制开关未处于自动状态，按下消火栓起泵按钮后，消火栓泵依然无法启动，这些因素都给灭火行动带来了影响。 。</a:t>
            </a:r>
            <a:endParaRPr lang="zh-CN" altLang="en-US" sz="1800" b="1" dirty="0" smtClean="0">
              <a:latin typeface="华文仿宋" pitchFamily="2" charset="-122"/>
              <a:ea typeface="华文仿宋" pitchFamily="2" charset="-122"/>
            </a:endParaRPr>
          </a:p>
        </p:txBody>
      </p:sp>
      <p:pic>
        <p:nvPicPr>
          <p:cNvPr id="4" name="图片 3" descr="mmexport1502765456704.jpg"/>
          <p:cNvPicPr>
            <a:picLocks noChangeAspect="1"/>
          </p:cNvPicPr>
          <p:nvPr/>
        </p:nvPicPr>
        <p:blipFill>
          <a:blip r:embed="rId2" cstate="print"/>
          <a:stretch>
            <a:fillRect/>
          </a:stretch>
        </p:blipFill>
        <p:spPr>
          <a:xfrm>
            <a:off x="5257800" y="1905000"/>
            <a:ext cx="3962400" cy="4114800"/>
          </a:xfrm>
          <a:prstGeom prst="rect">
            <a:avLst/>
          </a:prstGeom>
        </p:spPr>
      </p:pic>
      <p:sp>
        <p:nvSpPr>
          <p:cNvPr id="5" name="矩形 4"/>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53</a:t>
            </a:fld>
            <a:endParaRPr lang="en-US" altLang="zh-CN"/>
          </a:p>
        </p:txBody>
      </p:sp>
      <p:sp>
        <p:nvSpPr>
          <p:cNvPr id="3" name="矩形 2"/>
          <p:cNvSpPr/>
          <p:nvPr/>
        </p:nvSpPr>
        <p:spPr>
          <a:xfrm>
            <a:off x="381000" y="685800"/>
            <a:ext cx="4191000" cy="923330"/>
          </a:xfrm>
          <a:prstGeom prst="rect">
            <a:avLst/>
          </a:prstGeom>
        </p:spPr>
        <p:txBody>
          <a:bodyPr wrap="square">
            <a:spAutoFit/>
          </a:bodyPr>
          <a:lstStyle/>
          <a:p>
            <a:pPr marL="358775" indent="-358775" defTabSz="955675"/>
            <a:r>
              <a:rPr lang="zh-CN" altLang="en-US" sz="1800" b="1" dirty="0" smtClean="0">
                <a:latin typeface="黑体" pitchFamily="2" charset="-122"/>
                <a:ea typeface="黑体" pitchFamily="2" charset="-122"/>
              </a:rPr>
              <a:t>常见起火原因：</a:t>
            </a:r>
          </a:p>
          <a:p>
            <a:pPr marL="358775" indent="-358775" defTabSz="955675"/>
            <a:r>
              <a:rPr lang="en-US" altLang="zh-CN" sz="1800" b="1" dirty="0" smtClean="0">
                <a:latin typeface="华文仿宋" pitchFamily="2" charset="-122"/>
                <a:ea typeface="华文仿宋" pitchFamily="2" charset="-122"/>
              </a:rPr>
              <a:t>  </a:t>
            </a:r>
            <a:endParaRPr lang="zh-CN" altLang="en-US" sz="1800" b="1" dirty="0" smtClean="0">
              <a:latin typeface="华文仿宋" pitchFamily="2" charset="-122"/>
              <a:ea typeface="华文仿宋" pitchFamily="2" charset="-122"/>
            </a:endParaRPr>
          </a:p>
          <a:p>
            <a:pPr marL="358775" indent="-358775" defTabSz="955675"/>
            <a:r>
              <a:rPr lang="zh-CN" altLang="en-US" sz="1800" b="1" dirty="0" smtClean="0">
                <a:latin typeface="华文仿宋" pitchFamily="2" charset="-122"/>
                <a:ea typeface="华文仿宋" pitchFamily="2" charset="-122"/>
              </a:rPr>
              <a:t>②违反电气安装或使用安全规定；    </a:t>
            </a:r>
          </a:p>
        </p:txBody>
      </p:sp>
      <p:pic>
        <p:nvPicPr>
          <p:cNvPr id="5" name="图片 4" descr="图片2.jpg"/>
          <p:cNvPicPr>
            <a:picLocks noChangeAspect="1"/>
          </p:cNvPicPr>
          <p:nvPr/>
        </p:nvPicPr>
        <p:blipFill>
          <a:blip r:embed="rId2" cstate="print"/>
          <a:stretch>
            <a:fillRect/>
          </a:stretch>
        </p:blipFill>
        <p:spPr>
          <a:xfrm>
            <a:off x="381000" y="1828800"/>
            <a:ext cx="4419600" cy="4495800"/>
          </a:xfrm>
          <a:prstGeom prst="rect">
            <a:avLst/>
          </a:prstGeom>
        </p:spPr>
      </p:pic>
      <p:pic>
        <p:nvPicPr>
          <p:cNvPr id="6" name="图片 5" descr="线路乱扯.jpg"/>
          <p:cNvPicPr>
            <a:picLocks noChangeAspect="1"/>
          </p:cNvPicPr>
          <p:nvPr/>
        </p:nvPicPr>
        <p:blipFill>
          <a:blip r:embed="rId3" cstate="print"/>
          <a:stretch>
            <a:fillRect/>
          </a:stretch>
        </p:blipFill>
        <p:spPr>
          <a:xfrm>
            <a:off x="5181600" y="1828800"/>
            <a:ext cx="4295151" cy="4572000"/>
          </a:xfrm>
          <a:prstGeom prst="rect">
            <a:avLst/>
          </a:prstGeom>
        </p:spPr>
      </p:pic>
      <p:sp>
        <p:nvSpPr>
          <p:cNvPr id="7" name="矩形 6"/>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162800" y="6324600"/>
            <a:ext cx="2311400" cy="320675"/>
          </a:xfrm>
        </p:spPr>
        <p:txBody>
          <a:bodyPr/>
          <a:lstStyle/>
          <a:p>
            <a:pPr>
              <a:defRPr/>
            </a:pPr>
            <a:fld id="{4A662858-1F1A-496E-96EB-B2C92E148454}" type="slidenum">
              <a:rPr lang="en-US" altLang="zh-CN" smtClean="0"/>
              <a:pPr>
                <a:defRPr/>
              </a:pPr>
              <a:t>54</a:t>
            </a:fld>
            <a:endParaRPr lang="en-US" altLang="zh-CN"/>
          </a:p>
        </p:txBody>
      </p:sp>
      <p:sp>
        <p:nvSpPr>
          <p:cNvPr id="3" name="矩形 2"/>
          <p:cNvSpPr/>
          <p:nvPr/>
        </p:nvSpPr>
        <p:spPr>
          <a:xfrm>
            <a:off x="228600" y="685800"/>
            <a:ext cx="7543800" cy="923330"/>
          </a:xfrm>
          <a:prstGeom prst="rect">
            <a:avLst/>
          </a:prstGeom>
        </p:spPr>
        <p:txBody>
          <a:bodyPr wrap="square">
            <a:spAutoFit/>
          </a:bodyPr>
          <a:lstStyle/>
          <a:p>
            <a:pPr marL="358775" indent="-358775" defTabSz="955675"/>
            <a:r>
              <a:rPr lang="zh-CN" altLang="en-US" sz="1800" b="1" dirty="0" smtClean="0">
                <a:latin typeface="黑体" pitchFamily="2" charset="-122"/>
                <a:ea typeface="黑体" pitchFamily="2" charset="-122"/>
              </a:rPr>
              <a:t>常见起火原因：</a:t>
            </a:r>
          </a:p>
          <a:p>
            <a:pPr marL="358775" indent="-358775" defTabSz="955675"/>
            <a:r>
              <a:rPr lang="en-US" altLang="zh-CN" sz="1800" b="1" dirty="0" smtClean="0">
                <a:latin typeface="华文仿宋" pitchFamily="2" charset="-122"/>
                <a:ea typeface="华文仿宋" pitchFamily="2" charset="-122"/>
              </a:rPr>
              <a:t>  </a:t>
            </a:r>
            <a:endParaRPr lang="zh-CN" altLang="en-US" sz="1800" b="1" dirty="0" smtClean="0">
              <a:latin typeface="华文仿宋" pitchFamily="2" charset="-122"/>
              <a:ea typeface="华文仿宋" pitchFamily="2" charset="-122"/>
            </a:endParaRPr>
          </a:p>
          <a:p>
            <a:pPr marL="358775" indent="-358775" defTabSz="955675"/>
            <a:r>
              <a:rPr lang="en-US" altLang="zh-CN" sz="1800" b="1" dirty="0" smtClean="0">
                <a:latin typeface="华文仿宋" pitchFamily="2" charset="-122"/>
                <a:ea typeface="华文仿宋" pitchFamily="2" charset="-122"/>
              </a:rPr>
              <a:t>3</a:t>
            </a:r>
            <a:r>
              <a:rPr lang="zh-CN" altLang="en-US" sz="1800" b="1" dirty="0" smtClean="0">
                <a:latin typeface="华文仿宋" pitchFamily="2" charset="-122"/>
                <a:ea typeface="华文仿宋" pitchFamily="2" charset="-122"/>
              </a:rPr>
              <a:t>）违反安全操作规定（气焊、电焊违反操作规程和工艺规定）；               </a:t>
            </a:r>
          </a:p>
        </p:txBody>
      </p:sp>
      <p:pic>
        <p:nvPicPr>
          <p:cNvPr id="4" name="图片 3" descr="图片3.jpg"/>
          <p:cNvPicPr>
            <a:picLocks noChangeAspect="1"/>
          </p:cNvPicPr>
          <p:nvPr/>
        </p:nvPicPr>
        <p:blipFill>
          <a:blip r:embed="rId2" cstate="print"/>
          <a:stretch>
            <a:fillRect/>
          </a:stretch>
        </p:blipFill>
        <p:spPr>
          <a:xfrm>
            <a:off x="3505200" y="1676400"/>
            <a:ext cx="6400800" cy="4648200"/>
          </a:xfrm>
          <a:prstGeom prst="rect">
            <a:avLst/>
          </a:prstGeom>
        </p:spPr>
      </p:pic>
      <p:sp>
        <p:nvSpPr>
          <p:cNvPr id="5" name="矩形 4"/>
          <p:cNvSpPr/>
          <p:nvPr/>
        </p:nvSpPr>
        <p:spPr>
          <a:xfrm>
            <a:off x="533400" y="1981200"/>
            <a:ext cx="2133600" cy="2246769"/>
          </a:xfrm>
          <a:prstGeom prst="rect">
            <a:avLst/>
          </a:prstGeom>
        </p:spPr>
        <p:txBody>
          <a:bodyPr wrap="square">
            <a:spAutoFit/>
          </a:bodyPr>
          <a:lstStyle/>
          <a:p>
            <a:r>
              <a:rPr lang="zh-CN" altLang="en-US" sz="2000" b="1" dirty="0" smtClean="0">
                <a:solidFill>
                  <a:schemeClr val="accent6">
                    <a:lumMod val="75000"/>
                  </a:schemeClr>
                </a:solidFill>
              </a:rPr>
              <a:t>2000年12月25日，河南省洛阳市东都商厦因一电焊工人用电不慎引发大火。致使309人死亡，7人受伤。</a:t>
            </a:r>
            <a:endParaRPr lang="zh-CN" altLang="en-US" sz="2000" dirty="0">
              <a:solidFill>
                <a:schemeClr val="accent6">
                  <a:lumMod val="75000"/>
                </a:schemeClr>
              </a:solidFill>
            </a:endParaRPr>
          </a:p>
        </p:txBody>
      </p:sp>
      <p:sp>
        <p:nvSpPr>
          <p:cNvPr id="6" name="矩形 5"/>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55</a:t>
            </a:fld>
            <a:endParaRPr lang="en-US" altLang="zh-CN"/>
          </a:p>
        </p:txBody>
      </p:sp>
      <p:sp>
        <p:nvSpPr>
          <p:cNvPr id="3" name="矩形 2"/>
          <p:cNvSpPr/>
          <p:nvPr/>
        </p:nvSpPr>
        <p:spPr>
          <a:xfrm>
            <a:off x="152400" y="762000"/>
            <a:ext cx="7543800" cy="923330"/>
          </a:xfrm>
          <a:prstGeom prst="rect">
            <a:avLst/>
          </a:prstGeom>
        </p:spPr>
        <p:txBody>
          <a:bodyPr wrap="square">
            <a:spAutoFit/>
          </a:bodyPr>
          <a:lstStyle/>
          <a:p>
            <a:pPr marL="358775" indent="-358775" defTabSz="955675"/>
            <a:r>
              <a:rPr lang="zh-CN" altLang="en-US" sz="1800" b="1" dirty="0" smtClean="0">
                <a:latin typeface="黑体" pitchFamily="2" charset="-122"/>
                <a:ea typeface="黑体" pitchFamily="2" charset="-122"/>
              </a:rPr>
              <a:t>常见起火原因：</a:t>
            </a:r>
          </a:p>
          <a:p>
            <a:pPr marL="358775" indent="-358775" defTabSz="955675"/>
            <a:r>
              <a:rPr lang="en-US" altLang="zh-CN" sz="1800" b="1" dirty="0" smtClean="0">
                <a:latin typeface="华文仿宋" pitchFamily="2" charset="-122"/>
                <a:ea typeface="华文仿宋" pitchFamily="2" charset="-122"/>
              </a:rPr>
              <a:t>  </a:t>
            </a:r>
            <a:endParaRPr lang="zh-CN" altLang="en-US" sz="1800" b="1" dirty="0" smtClean="0">
              <a:latin typeface="华文仿宋" pitchFamily="2" charset="-122"/>
              <a:ea typeface="华文仿宋" pitchFamily="2" charset="-122"/>
            </a:endParaRPr>
          </a:p>
          <a:p>
            <a:pPr marL="358775" indent="-358775" defTabSz="955675"/>
            <a:r>
              <a:rPr lang="en-US" altLang="zh-CN" sz="1800" b="1" dirty="0" smtClean="0">
                <a:latin typeface="华文仿宋" pitchFamily="2" charset="-122"/>
                <a:ea typeface="华文仿宋" pitchFamily="2" charset="-122"/>
              </a:rPr>
              <a:t>  4</a:t>
            </a:r>
            <a:r>
              <a:rPr lang="zh-CN" altLang="en-US" sz="1800" b="1" dirty="0" smtClean="0">
                <a:latin typeface="华文仿宋" pitchFamily="2" charset="-122"/>
                <a:ea typeface="华文仿宋" pitchFamily="2" charset="-122"/>
              </a:rPr>
              <a:t>）吸烟；                   </a:t>
            </a:r>
          </a:p>
        </p:txBody>
      </p:sp>
      <p:pic>
        <p:nvPicPr>
          <p:cNvPr id="4" name="图片 3" descr="mmexport1502763828108.jpg"/>
          <p:cNvPicPr>
            <a:picLocks noChangeAspect="1"/>
          </p:cNvPicPr>
          <p:nvPr/>
        </p:nvPicPr>
        <p:blipFill>
          <a:blip r:embed="rId2" cstate="print"/>
          <a:stretch>
            <a:fillRect/>
          </a:stretch>
        </p:blipFill>
        <p:spPr>
          <a:xfrm>
            <a:off x="5257800" y="1752600"/>
            <a:ext cx="4419600" cy="4191000"/>
          </a:xfrm>
          <a:prstGeom prst="rect">
            <a:avLst/>
          </a:prstGeom>
        </p:spPr>
      </p:pic>
      <p:pic>
        <p:nvPicPr>
          <p:cNvPr id="5" name="图片 4" descr="mmexport1502268817753.jpg"/>
          <p:cNvPicPr>
            <a:picLocks noChangeAspect="1"/>
          </p:cNvPicPr>
          <p:nvPr/>
        </p:nvPicPr>
        <p:blipFill>
          <a:blip r:embed="rId3" cstate="print"/>
          <a:stretch>
            <a:fillRect/>
          </a:stretch>
        </p:blipFill>
        <p:spPr>
          <a:xfrm>
            <a:off x="304800" y="1752600"/>
            <a:ext cx="4724400" cy="4114800"/>
          </a:xfrm>
          <a:prstGeom prst="rect">
            <a:avLst/>
          </a:prstGeom>
        </p:spPr>
      </p:pic>
      <p:sp>
        <p:nvSpPr>
          <p:cNvPr id="6" name="矩形 5"/>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56</a:t>
            </a:fld>
            <a:endParaRPr lang="en-US" altLang="zh-CN"/>
          </a:p>
        </p:txBody>
      </p:sp>
      <p:sp>
        <p:nvSpPr>
          <p:cNvPr id="3" name="矩形 2"/>
          <p:cNvSpPr/>
          <p:nvPr/>
        </p:nvSpPr>
        <p:spPr>
          <a:xfrm>
            <a:off x="152400" y="685800"/>
            <a:ext cx="7543800" cy="1200329"/>
          </a:xfrm>
          <a:prstGeom prst="rect">
            <a:avLst/>
          </a:prstGeom>
        </p:spPr>
        <p:txBody>
          <a:bodyPr wrap="square">
            <a:spAutoFit/>
          </a:bodyPr>
          <a:lstStyle/>
          <a:p>
            <a:pPr marL="358775" indent="-358775" defTabSz="955675"/>
            <a:r>
              <a:rPr lang="zh-CN" altLang="en-US" sz="1800" b="1" dirty="0" smtClean="0">
                <a:latin typeface="黑体" pitchFamily="2" charset="-122"/>
                <a:ea typeface="黑体" pitchFamily="2" charset="-122"/>
              </a:rPr>
              <a:t>常见起火原因：</a:t>
            </a:r>
          </a:p>
          <a:p>
            <a:pPr marL="358775" indent="-358775" defTabSz="955675"/>
            <a:r>
              <a:rPr lang="en-US" altLang="zh-CN" sz="1800" b="1" dirty="0" smtClean="0">
                <a:latin typeface="华文仿宋" pitchFamily="2" charset="-122"/>
                <a:ea typeface="华文仿宋" pitchFamily="2" charset="-122"/>
              </a:rPr>
              <a:t>  </a:t>
            </a:r>
            <a:endParaRPr lang="zh-CN" altLang="en-US" sz="1800" b="1" dirty="0" smtClean="0">
              <a:latin typeface="华文仿宋" pitchFamily="2" charset="-122"/>
              <a:ea typeface="华文仿宋" pitchFamily="2" charset="-122"/>
            </a:endParaRPr>
          </a:p>
          <a:p>
            <a:pPr marL="358775" indent="-358775" defTabSz="955675"/>
            <a:r>
              <a:rPr lang="en-US" altLang="zh-CN" sz="1800" b="1" dirty="0" smtClean="0">
                <a:latin typeface="华文仿宋" pitchFamily="2" charset="-122"/>
                <a:ea typeface="华文仿宋" pitchFamily="2" charset="-122"/>
              </a:rPr>
              <a:t>5</a:t>
            </a:r>
            <a:r>
              <a:rPr lang="zh-CN" altLang="en-US" sz="1800" b="1" dirty="0" smtClean="0">
                <a:latin typeface="华文仿宋" pitchFamily="2" charset="-122"/>
                <a:ea typeface="华文仿宋" pitchFamily="2" charset="-122"/>
              </a:rPr>
              <a:t>）生活用火不慎；                                                            </a:t>
            </a:r>
          </a:p>
          <a:p>
            <a:pPr marL="358775" indent="-358775" defTabSz="955675"/>
            <a:endParaRPr lang="zh-CN" altLang="en-US" sz="1800" b="1" dirty="0" smtClean="0">
              <a:latin typeface="华文仿宋" pitchFamily="2" charset="-122"/>
              <a:ea typeface="华文仿宋" pitchFamily="2" charset="-122"/>
            </a:endParaRPr>
          </a:p>
        </p:txBody>
      </p:sp>
      <p:pic>
        <p:nvPicPr>
          <p:cNvPr id="4" name="Picture 3" descr="图片4"/>
          <p:cNvPicPr>
            <a:picLocks noChangeAspect="1" noChangeArrowheads="1"/>
          </p:cNvPicPr>
          <p:nvPr/>
        </p:nvPicPr>
        <p:blipFill>
          <a:blip r:embed="rId2" cstate="print"/>
          <a:srcRect/>
          <a:stretch>
            <a:fillRect/>
          </a:stretch>
        </p:blipFill>
        <p:spPr bwMode="auto">
          <a:xfrm>
            <a:off x="228600" y="1752600"/>
            <a:ext cx="4267200" cy="4809726"/>
          </a:xfrm>
          <a:prstGeom prst="rect">
            <a:avLst/>
          </a:prstGeom>
          <a:noFill/>
          <a:ln w="9525">
            <a:noFill/>
            <a:miter lim="800000"/>
            <a:headEnd/>
            <a:tailEnd/>
          </a:ln>
        </p:spPr>
      </p:pic>
      <p:sp>
        <p:nvSpPr>
          <p:cNvPr id="5" name="矩形 4"/>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pic>
        <p:nvPicPr>
          <p:cNvPr id="6" name="Picture 3"/>
          <p:cNvPicPr>
            <a:picLocks noChangeAspect="1" noChangeArrowheads="1"/>
          </p:cNvPicPr>
          <p:nvPr/>
        </p:nvPicPr>
        <p:blipFill>
          <a:blip r:embed="rId3" cstate="print"/>
          <a:srcRect/>
          <a:stretch>
            <a:fillRect/>
          </a:stretch>
        </p:blipFill>
        <p:spPr bwMode="auto">
          <a:xfrm>
            <a:off x="4800600" y="1065212"/>
            <a:ext cx="4648200" cy="5564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57</a:t>
            </a:fld>
            <a:endParaRPr lang="en-US" altLang="zh-CN"/>
          </a:p>
        </p:txBody>
      </p:sp>
      <p:pic>
        <p:nvPicPr>
          <p:cNvPr id="3" name="Picture 2" descr="4"/>
          <p:cNvPicPr>
            <a:picLocks noChangeAspect="1" noChangeArrowheads="1"/>
          </p:cNvPicPr>
          <p:nvPr/>
        </p:nvPicPr>
        <p:blipFill>
          <a:blip r:embed="rId2" cstate="print"/>
          <a:srcRect/>
          <a:stretch>
            <a:fillRect/>
          </a:stretch>
        </p:blipFill>
        <p:spPr bwMode="auto">
          <a:xfrm>
            <a:off x="228600" y="990600"/>
            <a:ext cx="9372600" cy="5257800"/>
          </a:xfrm>
          <a:prstGeom prst="rect">
            <a:avLst/>
          </a:prstGeom>
          <a:noFill/>
          <a:ln w="9525">
            <a:noFill/>
            <a:miter lim="800000"/>
            <a:headEnd/>
            <a:tailEnd/>
          </a:ln>
        </p:spPr>
      </p:pic>
      <p:sp>
        <p:nvSpPr>
          <p:cNvPr id="4" name="矩形 3"/>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58</a:t>
            </a:fld>
            <a:endParaRPr lang="en-US" altLang="zh-CN"/>
          </a:p>
        </p:txBody>
      </p:sp>
      <p:sp>
        <p:nvSpPr>
          <p:cNvPr id="3" name="矩形 2"/>
          <p:cNvSpPr/>
          <p:nvPr/>
        </p:nvSpPr>
        <p:spPr>
          <a:xfrm>
            <a:off x="228600" y="685800"/>
            <a:ext cx="7543800" cy="923330"/>
          </a:xfrm>
          <a:prstGeom prst="rect">
            <a:avLst/>
          </a:prstGeom>
        </p:spPr>
        <p:txBody>
          <a:bodyPr wrap="square">
            <a:spAutoFit/>
          </a:bodyPr>
          <a:lstStyle/>
          <a:p>
            <a:pPr marL="358775" indent="-358775" defTabSz="955675"/>
            <a:r>
              <a:rPr lang="zh-CN" altLang="en-US" sz="1800" b="1" dirty="0" smtClean="0">
                <a:latin typeface="黑体" pitchFamily="2" charset="-122"/>
                <a:ea typeface="黑体" pitchFamily="2" charset="-122"/>
              </a:rPr>
              <a:t>常见起火原因：</a:t>
            </a:r>
          </a:p>
          <a:p>
            <a:pPr marL="358775" indent="-358775" defTabSz="955675"/>
            <a:r>
              <a:rPr lang="en-US" altLang="zh-CN" sz="1800" b="1" dirty="0" smtClean="0">
                <a:latin typeface="华文仿宋" pitchFamily="2" charset="-122"/>
                <a:ea typeface="华文仿宋" pitchFamily="2" charset="-122"/>
              </a:rPr>
              <a:t>  </a:t>
            </a:r>
            <a:endParaRPr lang="zh-CN" altLang="en-US" sz="1800" b="1" dirty="0" smtClean="0">
              <a:latin typeface="华文仿宋" pitchFamily="2" charset="-122"/>
              <a:ea typeface="华文仿宋" pitchFamily="2" charset="-122"/>
            </a:endParaRPr>
          </a:p>
          <a:p>
            <a:pPr marL="358775" indent="-358775" defTabSz="955675"/>
            <a:r>
              <a:rPr lang="en-US" altLang="zh-CN" sz="1800" b="1" dirty="0" smtClean="0">
                <a:latin typeface="华文仿宋" pitchFamily="2" charset="-122"/>
                <a:ea typeface="华文仿宋" pitchFamily="2" charset="-122"/>
              </a:rPr>
              <a:t>6</a:t>
            </a:r>
            <a:r>
              <a:rPr lang="zh-CN" altLang="en-US" sz="1800" b="1" dirty="0" smtClean="0">
                <a:latin typeface="华文仿宋" pitchFamily="2" charset="-122"/>
                <a:ea typeface="华文仿宋" pitchFamily="2" charset="-122"/>
              </a:rPr>
              <a:t>）玩火（放烟花、孔明灯等）；</a:t>
            </a:r>
          </a:p>
        </p:txBody>
      </p:sp>
      <p:pic>
        <p:nvPicPr>
          <p:cNvPr id="4" name="Picture 2"/>
          <p:cNvPicPr>
            <a:picLocks noChangeAspect="1" noChangeArrowheads="1"/>
          </p:cNvPicPr>
          <p:nvPr/>
        </p:nvPicPr>
        <p:blipFill>
          <a:blip r:embed="rId2" cstate="print"/>
          <a:srcRect/>
          <a:stretch>
            <a:fillRect/>
          </a:stretch>
        </p:blipFill>
        <p:spPr bwMode="auto">
          <a:xfrm>
            <a:off x="152400" y="1600200"/>
            <a:ext cx="4572000" cy="4876799"/>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5029200" y="1600200"/>
            <a:ext cx="4648199" cy="4876800"/>
          </a:xfrm>
          <a:prstGeom prst="rect">
            <a:avLst/>
          </a:prstGeom>
          <a:noFill/>
          <a:ln w="9525">
            <a:noFill/>
            <a:miter lim="800000"/>
            <a:headEnd/>
            <a:tailEnd/>
          </a:ln>
          <a:effectLst/>
        </p:spPr>
      </p:pic>
      <p:sp>
        <p:nvSpPr>
          <p:cNvPr id="7" name="矩形 6"/>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59</a:t>
            </a:fld>
            <a:endParaRPr lang="en-US" altLang="zh-CN"/>
          </a:p>
        </p:txBody>
      </p:sp>
      <p:sp>
        <p:nvSpPr>
          <p:cNvPr id="3" name="矩形 2"/>
          <p:cNvSpPr/>
          <p:nvPr/>
        </p:nvSpPr>
        <p:spPr>
          <a:xfrm>
            <a:off x="228600" y="685800"/>
            <a:ext cx="7543800" cy="923330"/>
          </a:xfrm>
          <a:prstGeom prst="rect">
            <a:avLst/>
          </a:prstGeom>
        </p:spPr>
        <p:txBody>
          <a:bodyPr wrap="square">
            <a:spAutoFit/>
          </a:bodyPr>
          <a:lstStyle/>
          <a:p>
            <a:pPr marL="358775" indent="-358775" defTabSz="955675"/>
            <a:r>
              <a:rPr lang="zh-CN" altLang="en-US" sz="1800" b="1" dirty="0" smtClean="0">
                <a:latin typeface="黑体" pitchFamily="2" charset="-122"/>
                <a:ea typeface="黑体" pitchFamily="2" charset="-122"/>
              </a:rPr>
              <a:t>常见起火原因：</a:t>
            </a:r>
          </a:p>
          <a:p>
            <a:pPr marL="358775" indent="-358775" defTabSz="955675"/>
            <a:r>
              <a:rPr lang="en-US" altLang="zh-CN" sz="1800" b="1" dirty="0" smtClean="0">
                <a:latin typeface="华文仿宋" pitchFamily="2" charset="-122"/>
                <a:ea typeface="华文仿宋" pitchFamily="2" charset="-122"/>
              </a:rPr>
              <a:t>  </a:t>
            </a:r>
            <a:endParaRPr lang="zh-CN" altLang="en-US" sz="1800" b="1" dirty="0" smtClean="0">
              <a:latin typeface="华文仿宋" pitchFamily="2" charset="-122"/>
              <a:ea typeface="华文仿宋" pitchFamily="2" charset="-122"/>
            </a:endParaRPr>
          </a:p>
          <a:p>
            <a:pPr marL="358775" indent="-358775" defTabSz="955675"/>
            <a:r>
              <a:rPr lang="en-US" altLang="zh-CN" sz="1800" b="1" dirty="0" smtClean="0">
                <a:latin typeface="华文仿宋" pitchFamily="2" charset="-122"/>
                <a:ea typeface="华文仿宋" pitchFamily="2" charset="-122"/>
              </a:rPr>
              <a:t>7</a:t>
            </a:r>
            <a:r>
              <a:rPr lang="zh-CN" altLang="en-US" sz="1800" b="1" dirty="0" smtClean="0">
                <a:latin typeface="华文仿宋" pitchFamily="2" charset="-122"/>
                <a:ea typeface="华文仿宋" pitchFamily="2" charset="-122"/>
              </a:rPr>
              <a:t>）自燃、自然灾害</a:t>
            </a:r>
          </a:p>
        </p:txBody>
      </p:sp>
      <p:pic>
        <p:nvPicPr>
          <p:cNvPr id="4" name="图片 3" descr="自燃灾害.jpg"/>
          <p:cNvPicPr>
            <a:picLocks noChangeAspect="1"/>
          </p:cNvPicPr>
          <p:nvPr/>
        </p:nvPicPr>
        <p:blipFill>
          <a:blip r:embed="rId2" cstate="print"/>
          <a:stretch>
            <a:fillRect/>
          </a:stretch>
        </p:blipFill>
        <p:spPr>
          <a:xfrm>
            <a:off x="762000" y="1600200"/>
            <a:ext cx="8610600" cy="4953000"/>
          </a:xfrm>
          <a:prstGeom prst="rect">
            <a:avLst/>
          </a:prstGeom>
        </p:spPr>
      </p:pic>
      <p:sp>
        <p:nvSpPr>
          <p:cNvPr id="5" name="矩形 4"/>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800">
                <a:solidFill>
                  <a:srgbClr val="3333FF"/>
                </a:solidFill>
              </a:rPr>
              <a:t>1.</a:t>
            </a:r>
            <a:r>
              <a:rPr kumimoji="1" lang="zh-CN" altLang="en-US" sz="1700">
                <a:solidFill>
                  <a:srgbClr val="3333FF"/>
                </a:solidFill>
                <a:latin typeface="Tahoma" pitchFamily="34" charset="0"/>
              </a:rPr>
              <a:t>治安保卫基本知识</a:t>
            </a:r>
          </a:p>
        </p:txBody>
      </p:sp>
      <p:sp>
        <p:nvSpPr>
          <p:cNvPr id="229379"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E5A8BFAC-C998-4AC1-B5C8-E6859AD69021}" type="slidenum">
              <a:rPr lang="en-US" altLang="zh-CN" sz="1500"/>
              <a:pPr algn="r" defTabSz="955675"/>
              <a:t>6</a:t>
            </a:fld>
            <a:endParaRPr lang="en-US" altLang="zh-CN" sz="1500"/>
          </a:p>
        </p:txBody>
      </p:sp>
      <p:sp>
        <p:nvSpPr>
          <p:cNvPr id="229380" name="Text Box 4"/>
          <p:cNvSpPr txBox="1">
            <a:spLocks noChangeArrowheads="1"/>
          </p:cNvSpPr>
          <p:nvPr/>
        </p:nvSpPr>
        <p:spPr bwMode="auto">
          <a:xfrm>
            <a:off x="3032125" y="2600325"/>
            <a:ext cx="184150" cy="381000"/>
          </a:xfrm>
          <a:prstGeom prst="rect">
            <a:avLst/>
          </a:prstGeom>
          <a:noFill/>
          <a:ln w="9525">
            <a:noFill/>
            <a:miter lim="800000"/>
            <a:headEnd/>
            <a:tailEnd/>
          </a:ln>
          <a:effectLst/>
        </p:spPr>
        <p:txBody>
          <a:bodyPr wrap="none">
            <a:spAutoFit/>
          </a:bodyPr>
          <a:lstStyle/>
          <a:p>
            <a:pPr defTabSz="1017588"/>
            <a:endParaRPr lang="zh-CN" altLang="en-US"/>
          </a:p>
        </p:txBody>
      </p:sp>
      <p:sp>
        <p:nvSpPr>
          <p:cNvPr id="229381" name="Text Box 5"/>
          <p:cNvSpPr txBox="1">
            <a:spLocks noChangeArrowheads="1"/>
          </p:cNvSpPr>
          <p:nvPr/>
        </p:nvSpPr>
        <p:spPr bwMode="auto">
          <a:xfrm>
            <a:off x="914400" y="1066800"/>
            <a:ext cx="5578475" cy="822325"/>
          </a:xfrm>
          <a:prstGeom prst="rect">
            <a:avLst/>
          </a:prstGeom>
          <a:noFill/>
          <a:ln w="9525">
            <a:noFill/>
            <a:miter lim="800000"/>
            <a:headEnd/>
            <a:tailEnd/>
          </a:ln>
          <a:effectLst/>
        </p:spPr>
        <p:txBody>
          <a:bodyPr>
            <a:spAutoFit/>
          </a:bodyPr>
          <a:lstStyle/>
          <a:p>
            <a:pPr defTabSz="1017588"/>
            <a:r>
              <a:rPr lang="zh-CN" altLang="en-US" sz="2400" b="1">
                <a:ea typeface="华文仿宋" pitchFamily="2" charset="-122"/>
              </a:rPr>
              <a:t>二、司法保卫处管理结构</a:t>
            </a:r>
          </a:p>
          <a:p>
            <a:pPr defTabSz="1017588"/>
            <a:endParaRPr lang="zh-CN" altLang="en-US" sz="2400" b="1" u="sng">
              <a:ea typeface="华文仿宋" pitchFamily="2" charset="-122"/>
            </a:endParaRPr>
          </a:p>
        </p:txBody>
      </p:sp>
      <p:graphicFrame>
        <p:nvGraphicFramePr>
          <p:cNvPr id="229382" name="Organization Chart 6"/>
          <p:cNvGraphicFramePr>
            <a:graphicFrameLocks/>
          </p:cNvGraphicFramePr>
          <p:nvPr/>
        </p:nvGraphicFramePr>
        <p:xfrm>
          <a:off x="1066800" y="3124200"/>
          <a:ext cx="5600700" cy="2514600"/>
        </p:xfrm>
        <a:graphic>
          <a:graphicData uri="http://schemas.openxmlformats.org/drawingml/2006/compatibility">
            <com:legacyDrawing xmlns:com="http://schemas.openxmlformats.org/drawingml/2006/compatibility" spid="_x0000_s229382"/>
          </a:graphicData>
        </a:graphic>
      </p:graphicFrame>
      <p:sp>
        <p:nvSpPr>
          <p:cNvPr id="229387" name="Line 11"/>
          <p:cNvSpPr>
            <a:spLocks noChangeShapeType="1"/>
          </p:cNvSpPr>
          <p:nvPr/>
        </p:nvSpPr>
        <p:spPr bwMode="auto">
          <a:xfrm flipV="1">
            <a:off x="1828800" y="3200400"/>
            <a:ext cx="0" cy="457200"/>
          </a:xfrm>
          <a:prstGeom prst="line">
            <a:avLst/>
          </a:prstGeom>
          <a:noFill/>
          <a:ln w="19050">
            <a:solidFill>
              <a:schemeClr val="tx1"/>
            </a:solidFill>
            <a:round/>
            <a:headEnd/>
            <a:tailEnd/>
          </a:ln>
          <a:effectLst/>
        </p:spPr>
        <p:txBody>
          <a:bodyPr/>
          <a:lstStyle/>
          <a:p>
            <a:endParaRPr lang="zh-CN" altLang="en-US"/>
          </a:p>
        </p:txBody>
      </p:sp>
      <p:sp>
        <p:nvSpPr>
          <p:cNvPr id="229388" name="Line 12"/>
          <p:cNvSpPr>
            <a:spLocks noChangeShapeType="1"/>
          </p:cNvSpPr>
          <p:nvPr/>
        </p:nvSpPr>
        <p:spPr bwMode="auto">
          <a:xfrm>
            <a:off x="1828800" y="3200400"/>
            <a:ext cx="5791200" cy="0"/>
          </a:xfrm>
          <a:prstGeom prst="line">
            <a:avLst/>
          </a:prstGeom>
          <a:noFill/>
          <a:ln w="15875">
            <a:solidFill>
              <a:schemeClr val="tx1"/>
            </a:solidFill>
            <a:round/>
            <a:headEnd/>
            <a:tailEnd/>
          </a:ln>
          <a:effectLst/>
        </p:spPr>
        <p:txBody>
          <a:bodyPr/>
          <a:lstStyle/>
          <a:p>
            <a:endParaRPr lang="zh-CN" altLang="en-US"/>
          </a:p>
        </p:txBody>
      </p:sp>
      <p:sp>
        <p:nvSpPr>
          <p:cNvPr id="229389" name="Line 13"/>
          <p:cNvSpPr>
            <a:spLocks noChangeShapeType="1"/>
          </p:cNvSpPr>
          <p:nvPr/>
        </p:nvSpPr>
        <p:spPr bwMode="auto">
          <a:xfrm>
            <a:off x="7620000" y="3200400"/>
            <a:ext cx="0" cy="457200"/>
          </a:xfrm>
          <a:prstGeom prst="line">
            <a:avLst/>
          </a:prstGeom>
          <a:noFill/>
          <a:ln w="9525">
            <a:solidFill>
              <a:schemeClr val="tx1"/>
            </a:solidFill>
            <a:round/>
            <a:headEnd/>
            <a:tailEnd/>
          </a:ln>
          <a:effectLst/>
        </p:spPr>
        <p:txBody>
          <a:bodyPr/>
          <a:lstStyle/>
          <a:p>
            <a:endParaRPr lang="zh-CN" altLang="en-US"/>
          </a:p>
        </p:txBody>
      </p:sp>
      <p:sp>
        <p:nvSpPr>
          <p:cNvPr id="229390" name="_s47124"/>
          <p:cNvSpPr>
            <a:spLocks noChangeArrowheads="1"/>
          </p:cNvSpPr>
          <p:nvPr/>
        </p:nvSpPr>
        <p:spPr bwMode="auto">
          <a:xfrm>
            <a:off x="3810000" y="3657600"/>
            <a:ext cx="1714500" cy="533400"/>
          </a:xfrm>
          <a:prstGeom prst="roundRect">
            <a:avLst>
              <a:gd name="adj" fmla="val 16667"/>
            </a:avLst>
          </a:prstGeom>
          <a:solidFill>
            <a:schemeClr val="accent1"/>
          </a:solidFill>
          <a:ln w="9525">
            <a:solidFill>
              <a:schemeClr val="tx1"/>
            </a:solidFill>
            <a:round/>
            <a:headEnd/>
            <a:tailEnd/>
          </a:ln>
        </p:spPr>
        <p:txBody>
          <a:bodyPr wrap="none" lIns="0" tIns="0" rIns="0" bIns="0" anchor="ctr"/>
          <a:lstStyle/>
          <a:p>
            <a:pPr algn="ctr" defTabSz="1017588"/>
            <a:r>
              <a:rPr lang="zh-CN" altLang="en-US" sz="1800" b="1">
                <a:ea typeface="华文仿宋" pitchFamily="2" charset="-122"/>
              </a:rPr>
              <a:t>消防管理</a:t>
            </a:r>
          </a:p>
        </p:txBody>
      </p:sp>
      <p:sp>
        <p:nvSpPr>
          <p:cNvPr id="229391" name="Line 15"/>
          <p:cNvSpPr>
            <a:spLocks noChangeShapeType="1"/>
          </p:cNvSpPr>
          <p:nvPr/>
        </p:nvSpPr>
        <p:spPr bwMode="auto">
          <a:xfrm flipV="1">
            <a:off x="4648200" y="2743200"/>
            <a:ext cx="0" cy="457200"/>
          </a:xfrm>
          <a:prstGeom prst="line">
            <a:avLst/>
          </a:prstGeom>
          <a:noFill/>
          <a:ln w="9525">
            <a:solidFill>
              <a:schemeClr val="tx1"/>
            </a:solidFill>
            <a:round/>
            <a:headEnd/>
            <a:tailEnd/>
          </a:ln>
          <a:effectLst/>
        </p:spPr>
        <p:txBody>
          <a:bodyPr/>
          <a:lstStyle/>
          <a:p>
            <a:endParaRPr lang="zh-CN" altLang="en-US"/>
          </a:p>
        </p:txBody>
      </p:sp>
      <p:sp>
        <p:nvSpPr>
          <p:cNvPr id="229392" name="_s47124"/>
          <p:cNvSpPr>
            <a:spLocks noChangeArrowheads="1"/>
          </p:cNvSpPr>
          <p:nvPr/>
        </p:nvSpPr>
        <p:spPr bwMode="auto">
          <a:xfrm>
            <a:off x="3429000" y="2133600"/>
            <a:ext cx="2438400" cy="609600"/>
          </a:xfrm>
          <a:prstGeom prst="roundRect">
            <a:avLst>
              <a:gd name="adj" fmla="val 16667"/>
            </a:avLst>
          </a:prstGeom>
          <a:solidFill>
            <a:schemeClr val="accent1"/>
          </a:solidFill>
          <a:ln w="9525">
            <a:solidFill>
              <a:schemeClr val="tx1"/>
            </a:solidFill>
            <a:round/>
            <a:headEnd/>
            <a:tailEnd/>
          </a:ln>
        </p:spPr>
        <p:txBody>
          <a:bodyPr wrap="none" lIns="0" tIns="0" rIns="0" bIns="0" anchor="ctr"/>
          <a:lstStyle/>
          <a:p>
            <a:pPr algn="ctr" defTabSz="1017588"/>
            <a:r>
              <a:rPr lang="zh-CN" altLang="en-US" sz="1800" b="1">
                <a:ea typeface="华文仿宋" pitchFamily="2" charset="-122"/>
              </a:rPr>
              <a:t>司法保卫处</a:t>
            </a:r>
          </a:p>
        </p:txBody>
      </p:sp>
      <p:sp>
        <p:nvSpPr>
          <p:cNvPr id="229393" name="_s47124"/>
          <p:cNvSpPr>
            <a:spLocks noChangeArrowheads="1"/>
          </p:cNvSpPr>
          <p:nvPr/>
        </p:nvSpPr>
        <p:spPr bwMode="auto">
          <a:xfrm>
            <a:off x="6781800" y="3657600"/>
            <a:ext cx="1716088" cy="534988"/>
          </a:xfrm>
          <a:prstGeom prst="roundRect">
            <a:avLst>
              <a:gd name="adj" fmla="val 16667"/>
            </a:avLst>
          </a:prstGeom>
          <a:solidFill>
            <a:schemeClr val="accent1"/>
          </a:solidFill>
          <a:ln w="9525">
            <a:solidFill>
              <a:schemeClr val="tx1"/>
            </a:solidFill>
            <a:round/>
            <a:headEnd/>
            <a:tailEnd/>
          </a:ln>
        </p:spPr>
        <p:txBody>
          <a:bodyPr wrap="none" lIns="0" tIns="0" rIns="0" bIns="0" anchor="ctr"/>
          <a:lstStyle/>
          <a:p>
            <a:pPr algn="ctr" defTabSz="1017588"/>
            <a:r>
              <a:rPr lang="zh-CN" altLang="en-US" sz="1800" b="1">
                <a:ea typeface="华文仿宋" pitchFamily="2" charset="-122"/>
              </a:rPr>
              <a:t>综合管理</a:t>
            </a:r>
          </a:p>
        </p:txBody>
      </p:sp>
      <p:sp>
        <p:nvSpPr>
          <p:cNvPr id="229394" name="_s47124"/>
          <p:cNvSpPr>
            <a:spLocks noChangeArrowheads="1"/>
          </p:cNvSpPr>
          <p:nvPr/>
        </p:nvSpPr>
        <p:spPr bwMode="auto">
          <a:xfrm>
            <a:off x="609600" y="5105400"/>
            <a:ext cx="1714500" cy="533400"/>
          </a:xfrm>
          <a:prstGeom prst="roundRect">
            <a:avLst>
              <a:gd name="adj" fmla="val 16667"/>
            </a:avLst>
          </a:prstGeom>
          <a:solidFill>
            <a:schemeClr val="accent1"/>
          </a:solidFill>
          <a:ln w="9525">
            <a:solidFill>
              <a:schemeClr val="tx1"/>
            </a:solidFill>
            <a:round/>
            <a:headEnd/>
            <a:tailEnd/>
          </a:ln>
        </p:spPr>
        <p:txBody>
          <a:bodyPr wrap="none" lIns="0" tIns="0" rIns="0" bIns="0" anchor="ctr"/>
          <a:lstStyle/>
          <a:p>
            <a:pPr algn="ctr" defTabSz="1017588"/>
            <a:r>
              <a:rPr lang="zh-CN" altLang="en-US" sz="1800" b="1">
                <a:ea typeface="华文仿宋" pitchFamily="2" charset="-122"/>
              </a:rPr>
              <a:t>门卫管理</a:t>
            </a:r>
          </a:p>
        </p:txBody>
      </p:sp>
      <p:sp>
        <p:nvSpPr>
          <p:cNvPr id="229395" name="Line 19"/>
          <p:cNvSpPr>
            <a:spLocks noChangeShapeType="1"/>
          </p:cNvSpPr>
          <p:nvPr/>
        </p:nvSpPr>
        <p:spPr bwMode="auto">
          <a:xfrm flipV="1">
            <a:off x="4648200" y="3200400"/>
            <a:ext cx="0" cy="457200"/>
          </a:xfrm>
          <a:prstGeom prst="line">
            <a:avLst/>
          </a:prstGeom>
          <a:noFill/>
          <a:ln w="19050">
            <a:solidFill>
              <a:schemeClr val="tx1"/>
            </a:solidFill>
            <a:round/>
            <a:headEnd/>
            <a:tailEnd/>
          </a:ln>
          <a:effectLst/>
        </p:spPr>
        <p:txBody>
          <a:bodyPr/>
          <a:lstStyle/>
          <a:p>
            <a:endParaRPr lang="zh-CN" altLang="en-US"/>
          </a:p>
        </p:txBody>
      </p:sp>
      <p:sp>
        <p:nvSpPr>
          <p:cNvPr id="229396" name="Line 20"/>
          <p:cNvSpPr>
            <a:spLocks noChangeShapeType="1"/>
          </p:cNvSpPr>
          <p:nvPr/>
        </p:nvSpPr>
        <p:spPr bwMode="auto">
          <a:xfrm flipV="1">
            <a:off x="1828800" y="4191000"/>
            <a:ext cx="0" cy="457200"/>
          </a:xfrm>
          <a:prstGeom prst="line">
            <a:avLst/>
          </a:prstGeom>
          <a:noFill/>
          <a:ln w="19050">
            <a:solidFill>
              <a:schemeClr val="tx1"/>
            </a:solidFill>
            <a:round/>
            <a:headEnd/>
            <a:tailEnd/>
          </a:ln>
          <a:effectLst/>
        </p:spPr>
        <p:txBody>
          <a:bodyPr/>
          <a:lstStyle/>
          <a:p>
            <a:endParaRPr lang="zh-CN" altLang="en-US"/>
          </a:p>
        </p:txBody>
      </p:sp>
      <p:sp>
        <p:nvSpPr>
          <p:cNvPr id="229397" name="Line 21"/>
          <p:cNvSpPr>
            <a:spLocks noChangeShapeType="1"/>
          </p:cNvSpPr>
          <p:nvPr/>
        </p:nvSpPr>
        <p:spPr bwMode="auto">
          <a:xfrm>
            <a:off x="1143000" y="4648200"/>
            <a:ext cx="4114800" cy="0"/>
          </a:xfrm>
          <a:prstGeom prst="line">
            <a:avLst/>
          </a:prstGeom>
          <a:noFill/>
          <a:ln w="9525">
            <a:solidFill>
              <a:schemeClr val="tx1"/>
            </a:solidFill>
            <a:round/>
            <a:headEnd/>
            <a:tailEnd/>
          </a:ln>
          <a:effectLst/>
        </p:spPr>
        <p:txBody>
          <a:bodyPr/>
          <a:lstStyle/>
          <a:p>
            <a:endParaRPr lang="zh-CN" altLang="en-US"/>
          </a:p>
        </p:txBody>
      </p:sp>
      <p:sp>
        <p:nvSpPr>
          <p:cNvPr id="229398" name="Line 22"/>
          <p:cNvSpPr>
            <a:spLocks noChangeShapeType="1"/>
          </p:cNvSpPr>
          <p:nvPr/>
        </p:nvSpPr>
        <p:spPr bwMode="auto">
          <a:xfrm>
            <a:off x="1143000" y="4648200"/>
            <a:ext cx="0" cy="457200"/>
          </a:xfrm>
          <a:prstGeom prst="line">
            <a:avLst/>
          </a:prstGeom>
          <a:noFill/>
          <a:ln w="9525">
            <a:solidFill>
              <a:schemeClr val="tx1"/>
            </a:solidFill>
            <a:round/>
            <a:headEnd/>
            <a:tailEnd/>
          </a:ln>
          <a:effectLst/>
        </p:spPr>
        <p:txBody>
          <a:bodyPr/>
          <a:lstStyle/>
          <a:p>
            <a:endParaRPr lang="zh-CN" altLang="en-US"/>
          </a:p>
        </p:txBody>
      </p:sp>
      <p:sp>
        <p:nvSpPr>
          <p:cNvPr id="229399" name="Line 23"/>
          <p:cNvSpPr>
            <a:spLocks noChangeShapeType="1"/>
          </p:cNvSpPr>
          <p:nvPr/>
        </p:nvSpPr>
        <p:spPr bwMode="auto">
          <a:xfrm>
            <a:off x="3429000" y="4648200"/>
            <a:ext cx="0" cy="457200"/>
          </a:xfrm>
          <a:prstGeom prst="line">
            <a:avLst/>
          </a:prstGeom>
          <a:noFill/>
          <a:ln w="9525">
            <a:solidFill>
              <a:schemeClr val="tx1"/>
            </a:solidFill>
            <a:round/>
            <a:headEnd/>
            <a:tailEnd/>
          </a:ln>
          <a:effectLst/>
        </p:spPr>
        <p:txBody>
          <a:bodyPr/>
          <a:lstStyle/>
          <a:p>
            <a:endParaRPr lang="zh-CN" altLang="en-US"/>
          </a:p>
        </p:txBody>
      </p:sp>
      <p:sp>
        <p:nvSpPr>
          <p:cNvPr id="229400" name="Line 24"/>
          <p:cNvSpPr>
            <a:spLocks noChangeShapeType="1"/>
          </p:cNvSpPr>
          <p:nvPr/>
        </p:nvSpPr>
        <p:spPr bwMode="auto">
          <a:xfrm>
            <a:off x="5257800" y="4648200"/>
            <a:ext cx="0" cy="457200"/>
          </a:xfrm>
          <a:prstGeom prst="line">
            <a:avLst/>
          </a:prstGeom>
          <a:noFill/>
          <a:ln w="9525">
            <a:solidFill>
              <a:schemeClr val="tx1"/>
            </a:solidFill>
            <a:round/>
            <a:headEnd/>
            <a:tailEnd/>
          </a:ln>
          <a:effectLst/>
        </p:spPr>
        <p:txBody>
          <a:bodyPr/>
          <a:lstStyle/>
          <a:p>
            <a:endParaRPr lang="zh-CN" altLang="en-US"/>
          </a:p>
        </p:txBody>
      </p:sp>
      <p:sp>
        <p:nvSpPr>
          <p:cNvPr id="229401" name="_s47124"/>
          <p:cNvSpPr>
            <a:spLocks noChangeArrowheads="1"/>
          </p:cNvSpPr>
          <p:nvPr/>
        </p:nvSpPr>
        <p:spPr bwMode="auto">
          <a:xfrm>
            <a:off x="6781800" y="5105400"/>
            <a:ext cx="2209800" cy="528638"/>
          </a:xfrm>
          <a:prstGeom prst="roundRect">
            <a:avLst>
              <a:gd name="adj" fmla="val 16667"/>
            </a:avLst>
          </a:prstGeom>
          <a:solidFill>
            <a:schemeClr val="accent1"/>
          </a:solidFill>
          <a:ln w="9525">
            <a:solidFill>
              <a:schemeClr val="tx1"/>
            </a:solidFill>
            <a:round/>
            <a:headEnd/>
            <a:tailEnd/>
          </a:ln>
        </p:spPr>
        <p:txBody>
          <a:bodyPr wrap="none" lIns="0" tIns="0" rIns="0" bIns="0" anchor="ctr"/>
          <a:lstStyle/>
          <a:p>
            <a:pPr algn="ctr" defTabSz="1017588"/>
            <a:r>
              <a:rPr lang="zh-CN" altLang="en-US" sz="1800" b="1">
                <a:ea typeface="华文仿宋" pitchFamily="2" charset="-122"/>
              </a:rPr>
              <a:t>集体户口、证件管理</a:t>
            </a:r>
          </a:p>
        </p:txBody>
      </p:sp>
      <p:sp>
        <p:nvSpPr>
          <p:cNvPr id="229402" name="Line 26"/>
          <p:cNvSpPr>
            <a:spLocks noChangeShapeType="1"/>
          </p:cNvSpPr>
          <p:nvPr/>
        </p:nvSpPr>
        <p:spPr bwMode="auto">
          <a:xfrm>
            <a:off x="7620000" y="4191000"/>
            <a:ext cx="0" cy="914400"/>
          </a:xfrm>
          <a:prstGeom prst="line">
            <a:avLst/>
          </a:prstGeom>
          <a:noFill/>
          <a:ln w="9525">
            <a:solidFill>
              <a:schemeClr val="tx1"/>
            </a:solidFill>
            <a:round/>
            <a:headEnd/>
            <a:tailEnd/>
          </a:ln>
          <a:effectLst/>
        </p:spPr>
        <p:txBody>
          <a:bodyPr/>
          <a:lstStyle/>
          <a:p>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1B5D7F6A-0A2C-4EA3-BA01-9E8B6163FFB9}" type="slidenum">
              <a:rPr lang="en-US" altLang="zh-CN" sz="1500"/>
              <a:pPr algn="r" defTabSz="955675"/>
              <a:t>60</a:t>
            </a:fld>
            <a:endParaRPr lang="en-US" altLang="zh-CN" sz="1500"/>
          </a:p>
        </p:txBody>
      </p:sp>
      <p:sp>
        <p:nvSpPr>
          <p:cNvPr id="9" name="Rectangle 3"/>
          <p:cNvSpPr txBox="1">
            <a:spLocks noChangeArrowheads="1"/>
          </p:cNvSpPr>
          <p:nvPr/>
        </p:nvSpPr>
        <p:spPr bwMode="auto">
          <a:xfrm>
            <a:off x="1066800" y="990600"/>
            <a:ext cx="8005763" cy="4121150"/>
          </a:xfrm>
          <a:prstGeom prst="rect">
            <a:avLst/>
          </a:prstGeom>
          <a:noFill/>
          <a:ln w="9525">
            <a:noFill/>
            <a:miter lim="800000"/>
            <a:headEnd/>
            <a:tailEnd/>
          </a:ln>
        </p:spPr>
        <p:txBody>
          <a:bodyPr lIns="95747" tIns="47873" rIns="95747" bIns="47873"/>
          <a:lstStyle/>
          <a:p>
            <a:pPr marL="358775" indent="-358775" defTabSz="955675"/>
            <a:endParaRPr lang="zh-CN" altLang="en-US" sz="2400">
              <a:ea typeface="黑体" pitchFamily="2" charset="-122"/>
            </a:endParaRPr>
          </a:p>
          <a:p>
            <a:pPr marL="358775" indent="-358775" defTabSz="955675"/>
            <a:endParaRPr lang="zh-CN" altLang="en-US" sz="2400">
              <a:ea typeface="黑体" pitchFamily="2" charset="-122"/>
            </a:endParaRPr>
          </a:p>
        </p:txBody>
      </p:sp>
      <p:sp>
        <p:nvSpPr>
          <p:cNvPr id="2" name="Rectangle 3"/>
          <p:cNvSpPr txBox="1">
            <a:spLocks noChangeArrowheads="1"/>
          </p:cNvSpPr>
          <p:nvPr/>
        </p:nvSpPr>
        <p:spPr bwMode="auto">
          <a:xfrm>
            <a:off x="762000" y="914400"/>
            <a:ext cx="8310563" cy="4249738"/>
          </a:xfrm>
          <a:prstGeom prst="rect">
            <a:avLst/>
          </a:prstGeom>
          <a:noFill/>
          <a:ln w="9525">
            <a:noFill/>
            <a:miter lim="800000"/>
            <a:headEnd/>
            <a:tailEnd/>
          </a:ln>
        </p:spPr>
        <p:txBody>
          <a:bodyPr lIns="95747" tIns="47873" rIns="95747" bIns="47873"/>
          <a:lstStyle/>
          <a:p>
            <a:pPr marL="358775" indent="-358775" defTabSz="955675"/>
            <a:endParaRPr lang="zh-CN" altLang="en-US" sz="2000" b="1">
              <a:latin typeface="华文仿宋" pitchFamily="2" charset="-122"/>
              <a:ea typeface="华文仿宋" pitchFamily="2" charset="-122"/>
            </a:endParaRPr>
          </a:p>
        </p:txBody>
      </p:sp>
      <p:sp>
        <p:nvSpPr>
          <p:cNvPr id="3" name="Rectangle 3"/>
          <p:cNvSpPr txBox="1">
            <a:spLocks noChangeArrowheads="1"/>
          </p:cNvSpPr>
          <p:nvPr/>
        </p:nvSpPr>
        <p:spPr bwMode="auto">
          <a:xfrm>
            <a:off x="990600" y="762000"/>
            <a:ext cx="8310563" cy="5715000"/>
          </a:xfrm>
          <a:prstGeom prst="rect">
            <a:avLst/>
          </a:prstGeom>
          <a:noFill/>
          <a:ln w="9525">
            <a:noFill/>
            <a:miter lim="800000"/>
            <a:headEnd/>
            <a:tailEnd/>
          </a:ln>
        </p:spPr>
        <p:txBody>
          <a:bodyPr lIns="95747" tIns="47873" rIns="95747" bIns="47873"/>
          <a:lstStyle/>
          <a:p>
            <a:pPr marL="358775" indent="-358775" defTabSz="955675"/>
            <a:r>
              <a:rPr lang="zh-CN" altLang="en-US" sz="2000" b="1" dirty="0">
                <a:latin typeface="黑体" pitchFamily="2" charset="-122"/>
                <a:ea typeface="黑体" pitchFamily="2" charset="-122"/>
              </a:rPr>
              <a:t>近年公司发生的火灾事故：</a:t>
            </a:r>
          </a:p>
          <a:p>
            <a:pPr marL="358775" indent="-358775" defTabSz="955675"/>
            <a:r>
              <a:rPr lang="en-US" altLang="zh-CN" sz="2000" dirty="0">
                <a:latin typeface="黑体" pitchFamily="2" charset="-122"/>
                <a:ea typeface="黑体" pitchFamily="2" charset="-122"/>
              </a:rPr>
              <a:t>1</a:t>
            </a:r>
            <a:r>
              <a:rPr lang="zh-CN" altLang="en-US" sz="2000" dirty="0">
                <a:latin typeface="黑体" pitchFamily="2" charset="-122"/>
                <a:ea typeface="黑体" pitchFamily="2" charset="-122"/>
              </a:rPr>
              <a:t>、化工火灾</a:t>
            </a:r>
          </a:p>
          <a:p>
            <a:pPr marL="358775" indent="-358775" defTabSz="955675"/>
            <a:endParaRPr lang="en-US" altLang="zh-CN" sz="2000" dirty="0">
              <a:latin typeface="黑体" pitchFamily="2" charset="-122"/>
              <a:ea typeface="黑体" pitchFamily="2" charset="-122"/>
            </a:endParaRPr>
          </a:p>
          <a:p>
            <a:pPr marL="358775" indent="-358775" defTabSz="955675"/>
            <a:endParaRPr lang="en-US" altLang="zh-CN" sz="2000" dirty="0">
              <a:latin typeface="黑体" pitchFamily="2" charset="-122"/>
              <a:ea typeface="黑体" pitchFamily="2" charset="-122"/>
            </a:endParaRPr>
          </a:p>
          <a:p>
            <a:pPr marL="358775" indent="-358775" defTabSz="955675"/>
            <a:endParaRPr lang="en-US" altLang="zh-CN" sz="2000" dirty="0">
              <a:latin typeface="黑体" pitchFamily="2" charset="-122"/>
              <a:ea typeface="黑体" pitchFamily="2" charset="-122"/>
            </a:endParaRPr>
          </a:p>
          <a:p>
            <a:pPr marL="358775" indent="-358775" defTabSz="955675"/>
            <a:endParaRPr lang="en-US" altLang="zh-CN" sz="2000" dirty="0">
              <a:latin typeface="黑体" pitchFamily="2" charset="-122"/>
              <a:ea typeface="黑体" pitchFamily="2" charset="-122"/>
            </a:endParaRPr>
          </a:p>
          <a:p>
            <a:pPr marL="358775" indent="-358775" defTabSz="955675"/>
            <a:endParaRPr lang="en-US" altLang="zh-CN" sz="2000" dirty="0">
              <a:latin typeface="黑体" pitchFamily="2" charset="-122"/>
              <a:ea typeface="黑体" pitchFamily="2" charset="-122"/>
            </a:endParaRPr>
          </a:p>
          <a:p>
            <a:pPr marL="358775" indent="-358775" defTabSz="955675"/>
            <a:endParaRPr lang="en-US" altLang="zh-CN" sz="2000" dirty="0">
              <a:latin typeface="黑体" pitchFamily="2" charset="-122"/>
              <a:ea typeface="黑体" pitchFamily="2" charset="-122"/>
            </a:endParaRPr>
          </a:p>
          <a:p>
            <a:pPr marL="358775" indent="-358775" defTabSz="955675"/>
            <a:endParaRPr lang="en-US" altLang="zh-CN" sz="2000" dirty="0">
              <a:latin typeface="黑体" pitchFamily="2" charset="-122"/>
              <a:ea typeface="黑体" pitchFamily="2" charset="-122"/>
            </a:endParaRPr>
          </a:p>
          <a:p>
            <a:pPr marL="358775" indent="-358775" defTabSz="955675"/>
            <a:endParaRPr lang="en-US" altLang="zh-CN" sz="2000" dirty="0">
              <a:latin typeface="黑体" pitchFamily="2" charset="-122"/>
              <a:ea typeface="黑体" pitchFamily="2" charset="-122"/>
            </a:endParaRPr>
          </a:p>
          <a:p>
            <a:pPr marL="358775" indent="-358775" defTabSz="955675"/>
            <a:r>
              <a:rPr lang="en-US" altLang="zh-CN" sz="2000" dirty="0">
                <a:latin typeface="黑体" pitchFamily="2" charset="-122"/>
                <a:ea typeface="黑体" pitchFamily="2" charset="-122"/>
              </a:rPr>
              <a:t>2</a:t>
            </a:r>
            <a:r>
              <a:rPr lang="zh-CN" altLang="en-US" sz="2000" dirty="0">
                <a:latin typeface="黑体" pitchFamily="2" charset="-122"/>
                <a:ea typeface="黑体" pitchFamily="2" charset="-122"/>
              </a:rPr>
              <a:t>、吸烟和电器火灾</a:t>
            </a:r>
          </a:p>
          <a:p>
            <a:pPr marL="358775" indent="-358775" defTabSz="955675"/>
            <a:endParaRPr lang="zh-CN" altLang="en-US" sz="2000" dirty="0">
              <a:latin typeface="黑体" pitchFamily="2" charset="-122"/>
              <a:ea typeface="黑体" pitchFamily="2" charset="-122"/>
            </a:endParaRPr>
          </a:p>
          <a:p>
            <a:pPr marL="358775" indent="-358775" defTabSz="955675"/>
            <a:r>
              <a:rPr lang="en-US" altLang="zh-CN" sz="2000" b="1" dirty="0">
                <a:latin typeface="华文仿宋" pitchFamily="2" charset="-122"/>
                <a:ea typeface="华文仿宋" pitchFamily="2" charset="-122"/>
              </a:rPr>
              <a:t>  </a:t>
            </a:r>
            <a:endParaRPr lang="zh-CN" altLang="en-US" b="1" dirty="0"/>
          </a:p>
        </p:txBody>
      </p:sp>
      <p:pic>
        <p:nvPicPr>
          <p:cNvPr id="273419" name="Picture 11" descr="DSC00782"/>
          <p:cNvPicPr>
            <a:picLocks noChangeAspect="1" noChangeArrowheads="1"/>
          </p:cNvPicPr>
          <p:nvPr/>
        </p:nvPicPr>
        <p:blipFill>
          <a:blip r:embed="rId3" cstate="print"/>
          <a:srcRect/>
          <a:stretch>
            <a:fillRect/>
          </a:stretch>
        </p:blipFill>
        <p:spPr bwMode="auto">
          <a:xfrm>
            <a:off x="1143000" y="1524000"/>
            <a:ext cx="7010400" cy="2362200"/>
          </a:xfrm>
          <a:prstGeom prst="rect">
            <a:avLst/>
          </a:prstGeom>
          <a:noFill/>
          <a:ln w="9525">
            <a:noFill/>
            <a:miter lim="800000"/>
            <a:headEnd/>
            <a:tailEnd/>
          </a:ln>
        </p:spPr>
      </p:pic>
      <p:pic>
        <p:nvPicPr>
          <p:cNvPr id="273421" name="Picture 13" descr="DSC01486"/>
          <p:cNvPicPr>
            <a:picLocks noChangeAspect="1" noChangeArrowheads="1"/>
          </p:cNvPicPr>
          <p:nvPr/>
        </p:nvPicPr>
        <p:blipFill>
          <a:blip r:embed="rId4" cstate="print"/>
          <a:srcRect/>
          <a:stretch>
            <a:fillRect/>
          </a:stretch>
        </p:blipFill>
        <p:spPr bwMode="auto">
          <a:xfrm>
            <a:off x="1219200" y="4267200"/>
            <a:ext cx="3352800" cy="2362200"/>
          </a:xfrm>
          <a:prstGeom prst="rect">
            <a:avLst/>
          </a:prstGeom>
          <a:noFill/>
          <a:ln w="9525">
            <a:noFill/>
            <a:miter lim="800000"/>
            <a:headEnd/>
            <a:tailEnd/>
          </a:ln>
        </p:spPr>
      </p:pic>
      <p:pic>
        <p:nvPicPr>
          <p:cNvPr id="273422" name="Picture 14"/>
          <p:cNvPicPr>
            <a:picLocks noChangeAspect="1" noChangeArrowheads="1"/>
          </p:cNvPicPr>
          <p:nvPr/>
        </p:nvPicPr>
        <p:blipFill>
          <a:blip r:embed="rId5" cstate="print"/>
          <a:srcRect/>
          <a:stretch>
            <a:fillRect/>
          </a:stretch>
        </p:blipFill>
        <p:spPr bwMode="auto">
          <a:xfrm>
            <a:off x="4648200" y="4267200"/>
            <a:ext cx="3352800" cy="2362200"/>
          </a:xfrm>
          <a:prstGeom prst="rect">
            <a:avLst/>
          </a:prstGeom>
          <a:noFill/>
          <a:ln w="9525">
            <a:noFill/>
            <a:miter lim="800000"/>
            <a:headEnd/>
            <a:tailEnd/>
          </a:ln>
        </p:spPr>
      </p:pic>
      <p:sp>
        <p:nvSpPr>
          <p:cNvPr id="10" name="矩形 9"/>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371C953B-5C28-43AF-B971-ADB0F5FFED96}" type="slidenum">
              <a:rPr lang="en-US" altLang="zh-CN" sz="1500"/>
              <a:pPr algn="r" defTabSz="955675"/>
              <a:t>61</a:t>
            </a:fld>
            <a:endParaRPr lang="en-US" altLang="zh-CN" sz="1500"/>
          </a:p>
        </p:txBody>
      </p:sp>
      <p:sp>
        <p:nvSpPr>
          <p:cNvPr id="9" name="Rectangle 3"/>
          <p:cNvSpPr txBox="1">
            <a:spLocks noChangeArrowheads="1"/>
          </p:cNvSpPr>
          <p:nvPr/>
        </p:nvSpPr>
        <p:spPr bwMode="auto">
          <a:xfrm>
            <a:off x="1066800" y="2057400"/>
            <a:ext cx="8005763" cy="4121150"/>
          </a:xfrm>
          <a:prstGeom prst="rect">
            <a:avLst/>
          </a:prstGeom>
          <a:noFill/>
          <a:ln w="9525">
            <a:noFill/>
            <a:miter lim="800000"/>
            <a:headEnd/>
            <a:tailEnd/>
          </a:ln>
        </p:spPr>
        <p:txBody>
          <a:bodyPr lIns="95747" tIns="47873" rIns="95747" bIns="47873"/>
          <a:lstStyle/>
          <a:p>
            <a:pPr marL="358775" indent="-358775" defTabSz="955675"/>
            <a:endParaRPr lang="zh-CN" altLang="en-US" sz="2400">
              <a:ea typeface="黑体" pitchFamily="2" charset="-122"/>
            </a:endParaRPr>
          </a:p>
          <a:p>
            <a:pPr marL="358775" indent="-358775" defTabSz="955675"/>
            <a:endParaRPr lang="zh-CN" altLang="en-US" sz="2400">
              <a:ea typeface="黑体" pitchFamily="2" charset="-122"/>
            </a:endParaRPr>
          </a:p>
        </p:txBody>
      </p:sp>
      <p:sp>
        <p:nvSpPr>
          <p:cNvPr id="271365" name="Rectangle 5"/>
          <p:cNvSpPr>
            <a:spLocks noChangeArrowheads="1"/>
          </p:cNvSpPr>
          <p:nvPr/>
        </p:nvSpPr>
        <p:spPr bwMode="auto">
          <a:xfrm>
            <a:off x="1371600" y="762000"/>
            <a:ext cx="4953000" cy="3647152"/>
          </a:xfrm>
          <a:prstGeom prst="rect">
            <a:avLst/>
          </a:prstGeom>
          <a:noFill/>
          <a:ln w="9525">
            <a:noFill/>
            <a:miter lim="800000"/>
            <a:headEnd/>
            <a:tailEnd/>
          </a:ln>
          <a:effectLst/>
        </p:spPr>
        <p:txBody>
          <a:bodyPr>
            <a:spAutoFit/>
          </a:bodyPr>
          <a:lstStyle/>
          <a:p>
            <a:pPr defTabSz="1017588"/>
            <a:endParaRPr lang="zh-CN" altLang="en-US" sz="2000" dirty="0">
              <a:latin typeface="黑体" pitchFamily="2" charset="-122"/>
              <a:ea typeface="黑体" pitchFamily="2" charset="-122"/>
            </a:endParaRPr>
          </a:p>
          <a:p>
            <a:pPr defTabSz="1017588"/>
            <a:endParaRPr lang="zh-CN" altLang="en-US" sz="2000" dirty="0">
              <a:latin typeface="黑体" pitchFamily="2" charset="-122"/>
              <a:ea typeface="黑体" pitchFamily="2" charset="-122"/>
            </a:endParaRPr>
          </a:p>
          <a:p>
            <a:pPr defTabSz="1017588"/>
            <a:endParaRPr lang="zh-CN" altLang="en-US" dirty="0"/>
          </a:p>
          <a:p>
            <a:pPr defTabSz="1017588"/>
            <a:endParaRPr lang="zh-CN" altLang="en-US" dirty="0"/>
          </a:p>
          <a:p>
            <a:pPr defTabSz="1017588"/>
            <a:endParaRPr lang="zh-CN" altLang="en-US" dirty="0"/>
          </a:p>
          <a:p>
            <a:pPr defTabSz="1017588"/>
            <a:endParaRPr lang="zh-CN" altLang="en-US" dirty="0"/>
          </a:p>
          <a:p>
            <a:pPr defTabSz="1017588"/>
            <a:endParaRPr lang="zh-CN" altLang="en-US" dirty="0"/>
          </a:p>
          <a:p>
            <a:pPr defTabSz="1017588"/>
            <a:endParaRPr lang="zh-CN" altLang="en-US" dirty="0"/>
          </a:p>
          <a:p>
            <a:pPr defTabSz="1017588"/>
            <a:endParaRPr lang="zh-CN" altLang="en-US" dirty="0"/>
          </a:p>
          <a:p>
            <a:pPr defTabSz="1017588"/>
            <a:endParaRPr lang="zh-CN" altLang="en-US" dirty="0"/>
          </a:p>
          <a:p>
            <a:pPr defTabSz="1017588"/>
            <a:endParaRPr lang="en-US" altLang="zh-CN" dirty="0"/>
          </a:p>
          <a:p>
            <a:pPr defTabSz="1017588"/>
            <a:r>
              <a:rPr lang="en-US" altLang="zh-CN" sz="2000" dirty="0">
                <a:latin typeface="黑体" pitchFamily="2" charset="-122"/>
                <a:ea typeface="黑体" pitchFamily="2" charset="-122"/>
              </a:rPr>
              <a:t>3</a:t>
            </a:r>
            <a:r>
              <a:rPr lang="zh-CN" altLang="en-US" sz="2000" dirty="0" smtClean="0">
                <a:latin typeface="黑体" pitchFamily="2" charset="-122"/>
                <a:ea typeface="黑体" pitchFamily="2" charset="-122"/>
              </a:rPr>
              <a:t>、气瓶类火灾</a:t>
            </a:r>
            <a:endParaRPr lang="zh-CN" altLang="en-US" sz="2000" dirty="0">
              <a:latin typeface="黑体" pitchFamily="2" charset="-122"/>
              <a:ea typeface="黑体" pitchFamily="2" charset="-122"/>
            </a:endParaRPr>
          </a:p>
        </p:txBody>
      </p:sp>
      <p:pic>
        <p:nvPicPr>
          <p:cNvPr id="271366" name="Picture 6" descr="IMG_0613"/>
          <p:cNvPicPr>
            <a:picLocks noChangeAspect="1" noChangeArrowheads="1"/>
          </p:cNvPicPr>
          <p:nvPr/>
        </p:nvPicPr>
        <p:blipFill>
          <a:blip r:embed="rId3" cstate="print"/>
          <a:srcRect/>
          <a:stretch>
            <a:fillRect/>
          </a:stretch>
        </p:blipFill>
        <p:spPr bwMode="auto">
          <a:xfrm>
            <a:off x="5334000" y="1295400"/>
            <a:ext cx="3200400" cy="2505075"/>
          </a:xfrm>
          <a:prstGeom prst="rect">
            <a:avLst/>
          </a:prstGeom>
          <a:noFill/>
          <a:ln w="9525">
            <a:noFill/>
            <a:miter lim="800000"/>
            <a:headEnd/>
            <a:tailEnd/>
          </a:ln>
        </p:spPr>
      </p:pic>
      <p:pic>
        <p:nvPicPr>
          <p:cNvPr id="271368" name="Picture 8" descr="chande05"/>
          <p:cNvPicPr>
            <a:picLocks noChangeAspect="1" noChangeArrowheads="1"/>
          </p:cNvPicPr>
          <p:nvPr/>
        </p:nvPicPr>
        <p:blipFill>
          <a:blip r:embed="rId4" cstate="print"/>
          <a:srcRect/>
          <a:stretch>
            <a:fillRect/>
          </a:stretch>
        </p:blipFill>
        <p:spPr bwMode="auto">
          <a:xfrm>
            <a:off x="1600200" y="4419600"/>
            <a:ext cx="3276600" cy="2286000"/>
          </a:xfrm>
          <a:prstGeom prst="rect">
            <a:avLst/>
          </a:prstGeom>
          <a:noFill/>
          <a:ln w="9525">
            <a:noFill/>
            <a:miter lim="800000"/>
            <a:headEnd/>
            <a:tailEnd/>
          </a:ln>
        </p:spPr>
      </p:pic>
      <p:pic>
        <p:nvPicPr>
          <p:cNvPr id="271369" name="Picture 9"/>
          <p:cNvPicPr>
            <a:picLocks noChangeAspect="1" noChangeArrowheads="1"/>
          </p:cNvPicPr>
          <p:nvPr/>
        </p:nvPicPr>
        <p:blipFill>
          <a:blip r:embed="rId5" cstate="print"/>
          <a:srcRect/>
          <a:stretch>
            <a:fillRect/>
          </a:stretch>
        </p:blipFill>
        <p:spPr bwMode="auto">
          <a:xfrm>
            <a:off x="5486400" y="4419600"/>
            <a:ext cx="3235325" cy="2214563"/>
          </a:xfrm>
          <a:prstGeom prst="rect">
            <a:avLst/>
          </a:prstGeom>
          <a:noFill/>
          <a:ln w="9525">
            <a:noFill/>
            <a:miter lim="800000"/>
            <a:headEnd/>
            <a:tailEnd/>
          </a:ln>
          <a:effectLst/>
        </p:spPr>
      </p:pic>
      <p:pic>
        <p:nvPicPr>
          <p:cNvPr id="271370" name="Picture 10" descr="P1040218_调整大小"/>
          <p:cNvPicPr>
            <a:picLocks noChangeAspect="1" noChangeArrowheads="1"/>
          </p:cNvPicPr>
          <p:nvPr/>
        </p:nvPicPr>
        <p:blipFill>
          <a:blip r:embed="rId6" cstate="print"/>
          <a:srcRect/>
          <a:stretch>
            <a:fillRect/>
          </a:stretch>
        </p:blipFill>
        <p:spPr bwMode="auto">
          <a:xfrm>
            <a:off x="1752600" y="1295400"/>
            <a:ext cx="3048000" cy="2517775"/>
          </a:xfrm>
          <a:prstGeom prst="rect">
            <a:avLst/>
          </a:prstGeom>
          <a:noFill/>
          <a:ln w="9525">
            <a:noFill/>
            <a:miter lim="800000"/>
            <a:headEnd/>
            <a:tailEnd/>
          </a:ln>
        </p:spPr>
      </p:pic>
      <p:sp>
        <p:nvSpPr>
          <p:cNvPr id="11" name="矩形 10"/>
          <p:cNvSpPr/>
          <p:nvPr/>
        </p:nvSpPr>
        <p:spPr>
          <a:xfrm>
            <a:off x="152400" y="228600"/>
            <a:ext cx="1723549" cy="400110"/>
          </a:xfrm>
          <a:prstGeom prst="rect">
            <a:avLst/>
          </a:prstGeom>
        </p:spPr>
        <p:txBody>
          <a:bodyPr wrap="none">
            <a:spAutoFit/>
          </a:bodyPr>
          <a:lstStyle/>
          <a:p>
            <a:r>
              <a:rPr lang="zh-CN" altLang="en-US" sz="2000" dirty="0" smtClean="0">
                <a:solidFill>
                  <a:srgbClr val="3333FF"/>
                </a:solidFill>
                <a:ea typeface="黑体" pitchFamily="2" charset="-122"/>
              </a:rPr>
              <a:t>消防基本知识</a:t>
            </a:r>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EFF444F1-EDD8-4F03-B08F-7B76B2A13F10}" type="slidenum">
              <a:rPr lang="en-US" altLang="zh-CN" sz="1500"/>
              <a:pPr algn="r" defTabSz="955675"/>
              <a:t>62</a:t>
            </a:fld>
            <a:endParaRPr lang="en-US" altLang="zh-CN" sz="1500"/>
          </a:p>
        </p:txBody>
      </p:sp>
      <p:sp>
        <p:nvSpPr>
          <p:cNvPr id="186371" name="Rectangle 2"/>
          <p:cNvSpPr>
            <a:spLocks noGrp="1" noChangeArrowheads="1"/>
          </p:cNvSpPr>
          <p:nvPr>
            <p:ph type="title" idx="4294967295"/>
          </p:nvPr>
        </p:nvSpPr>
        <p:spPr>
          <a:xfrm>
            <a:off x="685800" y="990600"/>
            <a:ext cx="8378825" cy="608013"/>
          </a:xfrm>
        </p:spPr>
        <p:txBody>
          <a:bodyPr/>
          <a:lstStyle/>
          <a:p>
            <a:r>
              <a:rPr lang="zh-CN" altLang="en-US" u="sng">
                <a:solidFill>
                  <a:srgbClr val="FF0000"/>
                </a:solidFill>
                <a:latin typeface="黑体" pitchFamily="2" charset="-122"/>
                <a:ea typeface="黑体" pitchFamily="2" charset="-122"/>
              </a:rPr>
              <a:t>消防篇</a:t>
            </a:r>
          </a:p>
        </p:txBody>
      </p:sp>
      <p:sp>
        <p:nvSpPr>
          <p:cNvPr id="9" name="Rectangle 3"/>
          <p:cNvSpPr txBox="1">
            <a:spLocks noChangeArrowheads="1"/>
          </p:cNvSpPr>
          <p:nvPr/>
        </p:nvSpPr>
        <p:spPr bwMode="auto">
          <a:xfrm>
            <a:off x="1066800" y="2057400"/>
            <a:ext cx="8005763" cy="4121150"/>
          </a:xfrm>
          <a:prstGeom prst="rect">
            <a:avLst/>
          </a:prstGeom>
          <a:noFill/>
          <a:ln w="9525">
            <a:noFill/>
            <a:miter lim="800000"/>
            <a:headEnd/>
            <a:tailEnd/>
          </a:ln>
        </p:spPr>
        <p:txBody>
          <a:bodyPr lIns="95747" tIns="47873" rIns="95747" bIns="47873"/>
          <a:lstStyle/>
          <a:p>
            <a:pPr marL="358775" indent="-358775" defTabSz="955675"/>
            <a:r>
              <a:rPr lang="zh-CN" altLang="en-US" sz="2400">
                <a:latin typeface="黑体" pitchFamily="2" charset="-122"/>
                <a:ea typeface="黑体" pitchFamily="2" charset="-122"/>
              </a:rPr>
              <a:t>一、</a:t>
            </a:r>
            <a:r>
              <a:rPr lang="zh-CN" altLang="en-US" sz="2400">
                <a:ea typeface="黑体" pitchFamily="2" charset="-122"/>
              </a:rPr>
              <a:t>公司消防工作概况</a:t>
            </a:r>
          </a:p>
          <a:p>
            <a:pPr marL="358775" indent="-358775" defTabSz="955675"/>
            <a:endParaRPr lang="zh-CN" altLang="en-US" sz="2400">
              <a:ea typeface="黑体" pitchFamily="2" charset="-122"/>
            </a:endParaRPr>
          </a:p>
          <a:p>
            <a:pPr marL="358775" indent="-358775" defTabSz="955675"/>
            <a:r>
              <a:rPr lang="zh-CN" altLang="en-US" sz="2400">
                <a:ea typeface="黑体" pitchFamily="2" charset="-122"/>
              </a:rPr>
              <a:t>二、消防基本知识</a:t>
            </a:r>
          </a:p>
          <a:p>
            <a:pPr marL="358775" indent="-358775" defTabSz="955675"/>
            <a:endParaRPr lang="zh-CN" altLang="en-US" sz="2400">
              <a:ea typeface="黑体" pitchFamily="2" charset="-122"/>
            </a:endParaRPr>
          </a:p>
          <a:p>
            <a:pPr marL="358775" indent="-358775" defTabSz="955675"/>
            <a:r>
              <a:rPr lang="zh-CN" altLang="en-US" sz="2400">
                <a:solidFill>
                  <a:srgbClr val="3333FF"/>
                </a:solidFill>
                <a:ea typeface="黑体" pitchFamily="2" charset="-122"/>
              </a:rPr>
              <a:t>三、消防安全应急处理</a:t>
            </a:r>
          </a:p>
          <a:p>
            <a:pPr marL="358775" indent="-358775" defTabSz="955675"/>
            <a:endParaRPr lang="zh-CN" altLang="en-US" sz="2400">
              <a:ea typeface="黑体" pitchFamily="2" charset="-122"/>
            </a:endParaRPr>
          </a:p>
          <a:p>
            <a:pPr marL="358775" indent="-358775" defTabSz="955675"/>
            <a:r>
              <a:rPr lang="zh-CN" altLang="en-US" sz="2400">
                <a:ea typeface="黑体" pitchFamily="2" charset="-122"/>
              </a:rPr>
              <a:t>四、消防案例及分析</a:t>
            </a:r>
          </a:p>
          <a:p>
            <a:pPr marL="358775" indent="-358775" defTabSz="955675"/>
            <a:endParaRPr lang="zh-CN" altLang="en-US" sz="2400">
              <a:ea typeface="黑体" pitchFamily="2" charset="-122"/>
            </a:endParaRPr>
          </a:p>
          <a:p>
            <a:pPr marL="358775" indent="-358775" defTabSz="955675"/>
            <a:endParaRPr lang="zh-CN" altLang="en-US" sz="2400">
              <a:ea typeface="黑体"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63</a:t>
            </a:fld>
            <a:endParaRPr lang="en-US" altLang="zh-CN"/>
          </a:p>
        </p:txBody>
      </p:sp>
      <p:pic>
        <p:nvPicPr>
          <p:cNvPr id="3" name="图片 2" descr="mmexport1502764435463.jpg"/>
          <p:cNvPicPr>
            <a:picLocks noChangeAspect="1"/>
          </p:cNvPicPr>
          <p:nvPr/>
        </p:nvPicPr>
        <p:blipFill>
          <a:blip r:embed="rId2" cstate="print"/>
          <a:stretch>
            <a:fillRect/>
          </a:stretch>
        </p:blipFill>
        <p:spPr>
          <a:xfrm>
            <a:off x="4495800" y="1066800"/>
            <a:ext cx="4762500" cy="5181600"/>
          </a:xfrm>
          <a:prstGeom prst="rect">
            <a:avLst/>
          </a:prstGeom>
        </p:spPr>
      </p:pic>
      <p:sp>
        <p:nvSpPr>
          <p:cNvPr id="4" name="矩形 3"/>
          <p:cNvSpPr/>
          <p:nvPr/>
        </p:nvSpPr>
        <p:spPr>
          <a:xfrm>
            <a:off x="381000" y="1295400"/>
            <a:ext cx="3505200" cy="4859920"/>
          </a:xfrm>
          <a:prstGeom prst="rect">
            <a:avLst/>
          </a:prstGeom>
        </p:spPr>
        <p:txBody>
          <a:bodyPr wrap="square">
            <a:spAutoFit/>
          </a:bodyPr>
          <a:lstStyle/>
          <a:p>
            <a:pPr marL="457200" indent="-457200">
              <a:lnSpc>
                <a:spcPct val="150000"/>
              </a:lnSpc>
              <a:buFont typeface="+mj-lt"/>
              <a:buAutoNum type="alphaLcPeriod"/>
            </a:pPr>
            <a:r>
              <a:rPr lang="en-US" altLang="zh-CN" dirty="0" smtClean="0"/>
              <a:t>2012</a:t>
            </a:r>
            <a:r>
              <a:rPr lang="zh-CN" altLang="zh-CN" dirty="0" smtClean="0"/>
              <a:t>年电气火灾发生</a:t>
            </a:r>
            <a:r>
              <a:rPr lang="en-US" altLang="zh-CN" dirty="0" smtClean="0"/>
              <a:t>4.9</a:t>
            </a:r>
            <a:r>
              <a:rPr lang="zh-CN" altLang="zh-CN" dirty="0" smtClean="0"/>
              <a:t>万起，占火灾总体比例的</a:t>
            </a:r>
            <a:r>
              <a:rPr lang="en-US" altLang="zh-CN" dirty="0" smtClean="0"/>
              <a:t>32.2%</a:t>
            </a:r>
            <a:r>
              <a:rPr lang="zh-CN" altLang="zh-CN" dirty="0" smtClean="0"/>
              <a:t>；</a:t>
            </a:r>
          </a:p>
          <a:p>
            <a:pPr marL="457200" indent="-457200">
              <a:lnSpc>
                <a:spcPct val="150000"/>
              </a:lnSpc>
              <a:buFont typeface="+mj-lt"/>
              <a:buAutoNum type="alphaLcPeriod"/>
            </a:pPr>
            <a:r>
              <a:rPr lang="en-US" altLang="zh-CN" dirty="0" smtClean="0"/>
              <a:t>2013</a:t>
            </a:r>
            <a:r>
              <a:rPr lang="zh-CN" altLang="zh-CN" dirty="0" smtClean="0"/>
              <a:t>年</a:t>
            </a:r>
            <a:r>
              <a:rPr lang="en-US" altLang="zh-CN" dirty="0" smtClean="0"/>
              <a:t>11.6</a:t>
            </a:r>
            <a:r>
              <a:rPr lang="zh-CN" altLang="zh-CN" dirty="0" smtClean="0"/>
              <a:t>万起，占比</a:t>
            </a:r>
            <a:r>
              <a:rPr lang="en-US" altLang="zh-CN" dirty="0" smtClean="0"/>
              <a:t>29.7%</a:t>
            </a:r>
            <a:r>
              <a:rPr lang="zh-CN" altLang="zh-CN" dirty="0" smtClean="0"/>
              <a:t>；</a:t>
            </a:r>
          </a:p>
          <a:p>
            <a:pPr marL="457200" indent="-457200">
              <a:lnSpc>
                <a:spcPct val="150000"/>
              </a:lnSpc>
              <a:buFont typeface="+mj-lt"/>
              <a:buAutoNum type="alphaLcPeriod"/>
            </a:pPr>
            <a:r>
              <a:rPr lang="en-US" altLang="zh-CN" dirty="0" smtClean="0"/>
              <a:t>2014</a:t>
            </a:r>
            <a:r>
              <a:rPr lang="zh-CN" altLang="zh-CN" dirty="0" smtClean="0"/>
              <a:t>年</a:t>
            </a:r>
            <a:r>
              <a:rPr lang="en-US" altLang="zh-CN" dirty="0" smtClean="0"/>
              <a:t>10.2</a:t>
            </a:r>
            <a:r>
              <a:rPr lang="zh-CN" altLang="zh-CN" dirty="0" smtClean="0"/>
              <a:t>万起，占比</a:t>
            </a:r>
            <a:r>
              <a:rPr lang="en-US" altLang="zh-CN" dirty="0" smtClean="0"/>
              <a:t>27.4%</a:t>
            </a:r>
            <a:r>
              <a:rPr lang="zh-CN" altLang="zh-CN" dirty="0" smtClean="0"/>
              <a:t>；</a:t>
            </a:r>
          </a:p>
          <a:p>
            <a:pPr marL="457200" indent="-457200">
              <a:lnSpc>
                <a:spcPct val="150000"/>
              </a:lnSpc>
              <a:buFont typeface="+mj-lt"/>
              <a:buAutoNum type="alphaLcPeriod"/>
            </a:pPr>
            <a:r>
              <a:rPr lang="en-US" altLang="zh-CN" dirty="0" smtClean="0"/>
              <a:t>2015</a:t>
            </a:r>
            <a:r>
              <a:rPr lang="zh-CN" altLang="zh-CN" dirty="0" smtClean="0"/>
              <a:t>年</a:t>
            </a:r>
            <a:r>
              <a:rPr lang="en-US" altLang="zh-CN" dirty="0" smtClean="0"/>
              <a:t>10.5</a:t>
            </a:r>
            <a:r>
              <a:rPr lang="zh-CN" altLang="zh-CN" dirty="0" smtClean="0"/>
              <a:t>万起，占比</a:t>
            </a:r>
            <a:r>
              <a:rPr lang="en-US" altLang="zh-CN" dirty="0" smtClean="0"/>
              <a:t>30.1%</a:t>
            </a:r>
            <a:r>
              <a:rPr lang="zh-CN" altLang="zh-CN" dirty="0" smtClean="0"/>
              <a:t>；</a:t>
            </a:r>
          </a:p>
          <a:p>
            <a:pPr marL="457200" indent="-457200">
              <a:lnSpc>
                <a:spcPct val="150000"/>
              </a:lnSpc>
              <a:buFont typeface="+mj-lt"/>
              <a:buAutoNum type="alphaLcPeriod"/>
            </a:pPr>
            <a:r>
              <a:rPr lang="en-US" altLang="zh-CN" dirty="0" smtClean="0"/>
              <a:t>2016</a:t>
            </a:r>
            <a:r>
              <a:rPr lang="zh-CN" altLang="zh-CN" dirty="0" smtClean="0"/>
              <a:t>年</a:t>
            </a:r>
            <a:r>
              <a:rPr lang="en-US" altLang="zh-CN" dirty="0" smtClean="0"/>
              <a:t>9.4</a:t>
            </a:r>
            <a:r>
              <a:rPr lang="zh-CN" altLang="zh-CN" dirty="0" smtClean="0"/>
              <a:t>万起，占比</a:t>
            </a:r>
            <a:r>
              <a:rPr lang="en-US" altLang="zh-CN" dirty="0" smtClean="0"/>
              <a:t>30.4%</a:t>
            </a:r>
            <a:r>
              <a:rPr lang="zh-CN" altLang="zh-CN" dirty="0" smtClean="0"/>
              <a:t>；</a:t>
            </a:r>
            <a:endParaRPr lang="zh-CN" altLang="zh-C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64</a:t>
            </a:fld>
            <a:endParaRPr lang="en-US" altLang="zh-CN"/>
          </a:p>
        </p:txBody>
      </p:sp>
      <p:pic>
        <p:nvPicPr>
          <p:cNvPr id="3" name="Picture 3" descr="图片21"/>
          <p:cNvPicPr>
            <a:picLocks noChangeAspect="1" noChangeArrowheads="1"/>
          </p:cNvPicPr>
          <p:nvPr/>
        </p:nvPicPr>
        <p:blipFill>
          <a:blip r:embed="rId2" cstate="print"/>
          <a:srcRect/>
          <a:stretch>
            <a:fillRect/>
          </a:stretch>
        </p:blipFill>
        <p:spPr bwMode="auto">
          <a:xfrm>
            <a:off x="228600" y="1752600"/>
            <a:ext cx="3200400" cy="5105400"/>
          </a:xfrm>
          <a:prstGeom prst="rect">
            <a:avLst/>
          </a:prstGeom>
          <a:noFill/>
          <a:ln w="9525">
            <a:noFill/>
            <a:miter lim="800000"/>
            <a:headEnd/>
            <a:tailEnd/>
          </a:ln>
        </p:spPr>
      </p:pic>
      <p:sp>
        <p:nvSpPr>
          <p:cNvPr id="4" name="AutoShape 2"/>
          <p:cNvSpPr txBox="1">
            <a:spLocks noChangeArrowheads="1"/>
          </p:cNvSpPr>
          <p:nvPr/>
        </p:nvSpPr>
        <p:spPr bwMode="auto">
          <a:xfrm>
            <a:off x="152400" y="0"/>
            <a:ext cx="6934200" cy="685800"/>
          </a:xfrm>
          <a:prstGeom prst="roundRect">
            <a:avLst>
              <a:gd name="adj" fmla="val 16667"/>
            </a:avLst>
          </a:prstGeom>
          <a:noFill/>
          <a:ln w="9525">
            <a:noFill/>
            <a:miter lim="800000"/>
            <a:headEnd/>
            <a:tailEnd/>
          </a:ln>
        </p:spPr>
        <p:txBody>
          <a:bodyPr vert="horz" wrap="square" lIns="95747" tIns="47873" rIns="95747" bIns="47873" numCol="1" anchor="ctr" anchorCtr="0" compatLnSpc="1">
            <a:prstTxWarp prst="textNoShape">
              <a:avLst/>
            </a:prstTxWarp>
          </a:bodyPr>
          <a:lstStyle/>
          <a:p>
            <a:pPr marL="0" marR="0" lvl="0" indent="0" algn="l" defTabSz="955675" rtl="0" eaLnBrk="1" fontAlgn="base" latinLnBrk="0" hangingPunct="1">
              <a:lnSpc>
                <a:spcPct val="100000"/>
              </a:lnSpc>
              <a:spcBef>
                <a:spcPct val="0"/>
              </a:spcBef>
              <a:spcAft>
                <a:spcPct val="0"/>
              </a:spcAft>
              <a:buClrTx/>
              <a:buSzTx/>
              <a:buFontTx/>
              <a:buNone/>
              <a:tabLst/>
              <a:defRPr/>
            </a:pPr>
            <a:r>
              <a:rPr kumimoji="0" lang="zh-CN" altLang="en-US" sz="3000" b="1" i="0" u="none" strike="noStrike" kern="0" cap="none" spc="0" normalizeH="0" baseline="0" noProof="0" dirty="0" smtClean="0">
                <a:ln>
                  <a:noFill/>
                </a:ln>
                <a:solidFill>
                  <a:schemeClr val="tx2"/>
                </a:solidFill>
                <a:effectLst/>
                <a:uLnTx/>
                <a:uFillTx/>
                <a:latin typeface="+mj-lt"/>
                <a:ea typeface="+mj-ea"/>
                <a:cs typeface="+mj-cs"/>
              </a:rPr>
              <a:t>应急处理</a:t>
            </a:r>
            <a:endParaRPr kumimoji="0" lang="zh-CN" sz="3000" b="1" i="0" u="none" strike="noStrike" kern="0" cap="none" spc="0" normalizeH="0" baseline="0" noProof="0" dirty="0" smtClean="0">
              <a:ln>
                <a:noFill/>
              </a:ln>
              <a:solidFill>
                <a:schemeClr val="tx2"/>
              </a:solidFill>
              <a:effectLst/>
              <a:uLnTx/>
              <a:uFillTx/>
              <a:latin typeface="+mj-lt"/>
              <a:ea typeface="+mj-ea"/>
              <a:cs typeface="+mj-cs"/>
            </a:endParaRPr>
          </a:p>
        </p:txBody>
      </p:sp>
      <p:pic>
        <p:nvPicPr>
          <p:cNvPr id="5" name="Picture 4" descr="图片4_副本"/>
          <p:cNvPicPr>
            <a:picLocks noChangeAspect="1" noChangeArrowheads="1"/>
          </p:cNvPicPr>
          <p:nvPr/>
        </p:nvPicPr>
        <p:blipFill>
          <a:blip r:embed="rId3" cstate="print"/>
          <a:srcRect/>
          <a:stretch>
            <a:fillRect/>
          </a:stretch>
        </p:blipFill>
        <p:spPr bwMode="auto">
          <a:xfrm>
            <a:off x="3505200" y="1752600"/>
            <a:ext cx="3124200" cy="4953000"/>
          </a:xfrm>
          <a:prstGeom prst="rect">
            <a:avLst/>
          </a:prstGeom>
          <a:noFill/>
          <a:ln w="9525">
            <a:noFill/>
            <a:miter lim="800000"/>
            <a:headEnd/>
            <a:tailEnd/>
          </a:ln>
        </p:spPr>
      </p:pic>
      <p:pic>
        <p:nvPicPr>
          <p:cNvPr id="6" name="Picture 3" descr="图片24"/>
          <p:cNvPicPr>
            <a:picLocks noChangeAspect="1" noChangeArrowheads="1"/>
          </p:cNvPicPr>
          <p:nvPr/>
        </p:nvPicPr>
        <p:blipFill>
          <a:blip r:embed="rId4" cstate="print"/>
          <a:srcRect/>
          <a:stretch>
            <a:fillRect/>
          </a:stretch>
        </p:blipFill>
        <p:spPr bwMode="auto">
          <a:xfrm>
            <a:off x="6858000" y="1752600"/>
            <a:ext cx="2667000" cy="4876800"/>
          </a:xfrm>
          <a:prstGeom prst="rect">
            <a:avLst/>
          </a:prstGeom>
          <a:noFill/>
          <a:ln w="9525">
            <a:noFill/>
            <a:miter lim="800000"/>
            <a:headEnd/>
            <a:tailEnd/>
          </a:ln>
        </p:spPr>
      </p:pic>
      <p:sp>
        <p:nvSpPr>
          <p:cNvPr id="7" name="AutoShape 2"/>
          <p:cNvSpPr txBox="1">
            <a:spLocks noChangeArrowheads="1"/>
          </p:cNvSpPr>
          <p:nvPr/>
        </p:nvSpPr>
        <p:spPr bwMode="auto">
          <a:xfrm>
            <a:off x="457200" y="762000"/>
            <a:ext cx="6934200" cy="685800"/>
          </a:xfrm>
          <a:prstGeom prst="roundRect">
            <a:avLst>
              <a:gd name="adj" fmla="val 16667"/>
            </a:avLst>
          </a:prstGeom>
          <a:noFill/>
          <a:ln w="9525">
            <a:noFill/>
            <a:miter lim="800000"/>
            <a:headEnd/>
            <a:tailEnd/>
          </a:ln>
        </p:spPr>
        <p:txBody>
          <a:bodyPr vert="horz" wrap="square" lIns="95747" tIns="47873" rIns="95747" bIns="47873" numCol="1" anchor="ctr" anchorCtr="0" compatLnSpc="1">
            <a:prstTxWarp prst="textNoShape">
              <a:avLst/>
            </a:prstTxWarp>
          </a:bodyPr>
          <a:lstStyle/>
          <a:p>
            <a:pPr marL="0" marR="0" lvl="0" indent="0" algn="l" defTabSz="955675" rtl="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schemeClr val="tx2"/>
                </a:solidFill>
                <a:effectLst/>
                <a:uLnTx/>
                <a:uFillTx/>
                <a:latin typeface="+mj-lt"/>
                <a:ea typeface="+mj-ea"/>
                <a:cs typeface="+mj-cs"/>
              </a:rPr>
              <a:t>电器类：</a:t>
            </a:r>
            <a:r>
              <a:rPr kumimoji="0" lang="zh-CN" sz="2000" b="1" i="0" u="none" strike="noStrike" kern="0" cap="none" spc="0" normalizeH="0" baseline="0" noProof="0" dirty="0" smtClean="0">
                <a:ln>
                  <a:noFill/>
                </a:ln>
                <a:solidFill>
                  <a:schemeClr val="tx2"/>
                </a:solidFill>
                <a:effectLst/>
                <a:uLnTx/>
                <a:uFillTx/>
                <a:latin typeface="+mj-lt"/>
                <a:ea typeface="+mj-ea"/>
                <a:cs typeface="+mj-cs"/>
              </a:rPr>
              <a:t>河南许昌 液晶电视散热不良引发火灾</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65</a:t>
            </a:fld>
            <a:endParaRPr lang="en-US" altLang="zh-CN"/>
          </a:p>
        </p:txBody>
      </p:sp>
      <p:pic>
        <p:nvPicPr>
          <p:cNvPr id="3" name="Picture 3" descr="图片22"/>
          <p:cNvPicPr>
            <a:picLocks noChangeAspect="1" noChangeArrowheads="1"/>
          </p:cNvPicPr>
          <p:nvPr/>
        </p:nvPicPr>
        <p:blipFill>
          <a:blip r:embed="rId2" cstate="print"/>
          <a:srcRect/>
          <a:stretch>
            <a:fillRect/>
          </a:stretch>
        </p:blipFill>
        <p:spPr bwMode="auto">
          <a:xfrm>
            <a:off x="228600" y="762000"/>
            <a:ext cx="9296400" cy="4343400"/>
          </a:xfrm>
          <a:prstGeom prst="rect">
            <a:avLst/>
          </a:prstGeom>
          <a:noFill/>
          <a:ln w="9525">
            <a:noFill/>
            <a:miter lim="800000"/>
            <a:headEnd/>
            <a:tailEnd/>
          </a:ln>
        </p:spPr>
      </p:pic>
      <p:sp>
        <p:nvSpPr>
          <p:cNvPr id="4" name="WordArt 4"/>
          <p:cNvSpPr>
            <a:spLocks noChangeArrowheads="1" noChangeShapeType="1"/>
          </p:cNvSpPr>
          <p:nvPr/>
        </p:nvSpPr>
        <p:spPr bwMode="auto">
          <a:xfrm>
            <a:off x="838200" y="5562600"/>
            <a:ext cx="3733800" cy="457200"/>
          </a:xfrm>
          <a:prstGeom prst="rect">
            <a:avLst/>
          </a:prstGeom>
        </p:spPr>
        <p:txBody>
          <a:bodyPr wrap="none" fromWordArt="1">
            <a:prstTxWarp prst="textPlain">
              <a:avLst>
                <a:gd name="adj" fmla="val 50000"/>
              </a:avLst>
            </a:prstTxWarp>
          </a:bodyPr>
          <a:lstStyle/>
          <a:p>
            <a:pPr algn="ctr"/>
            <a:r>
              <a:rPr lang="zh-CN" altLang="en-US" sz="3600" b="1" kern="10" dirty="0">
                <a:ln w="9525">
                  <a:solidFill>
                    <a:srgbClr val="FF0000"/>
                  </a:solidFill>
                  <a:round/>
                  <a:headEnd/>
                  <a:tailEnd/>
                </a:ln>
                <a:solidFill>
                  <a:srgbClr val="FF0000"/>
                </a:solidFill>
                <a:latin typeface="宋体"/>
                <a:ea typeface="宋体"/>
              </a:rPr>
              <a:t>孩子、妈妈错了！</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66</a:t>
            </a:fld>
            <a:endParaRPr lang="en-US"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67</a:t>
            </a:fld>
            <a:endParaRPr lang="en-US" altLang="zh-CN"/>
          </a:p>
        </p:txBody>
      </p:sp>
      <p:sp>
        <p:nvSpPr>
          <p:cNvPr id="3" name="AutoShape 2"/>
          <p:cNvSpPr txBox="1">
            <a:spLocks noChangeArrowheads="1"/>
          </p:cNvSpPr>
          <p:nvPr/>
        </p:nvSpPr>
        <p:spPr bwMode="auto">
          <a:xfrm>
            <a:off x="228600" y="609600"/>
            <a:ext cx="6934200" cy="685800"/>
          </a:xfrm>
          <a:prstGeom prst="roundRect">
            <a:avLst>
              <a:gd name="adj" fmla="val 16667"/>
            </a:avLst>
          </a:prstGeom>
          <a:noFill/>
          <a:ln w="9525">
            <a:noFill/>
            <a:miter lim="800000"/>
            <a:headEnd/>
            <a:tailEnd/>
          </a:ln>
        </p:spPr>
        <p:txBody>
          <a:bodyPr vert="horz" wrap="square" lIns="95747" tIns="47873" rIns="95747" bIns="47873" numCol="1" anchor="ctr" anchorCtr="0" compatLnSpc="1">
            <a:prstTxWarp prst="textNoShape">
              <a:avLst/>
            </a:prstTxWarp>
          </a:bodyPr>
          <a:lstStyle/>
          <a:p>
            <a:pPr marL="0" marR="0" lvl="0" indent="0" algn="l" defTabSz="955675" rtl="0" eaLnBrk="1" fontAlgn="base" latinLnBrk="0" hangingPunct="1">
              <a:lnSpc>
                <a:spcPct val="100000"/>
              </a:lnSpc>
              <a:spcBef>
                <a:spcPct val="0"/>
              </a:spcBef>
              <a:spcAft>
                <a:spcPct val="0"/>
              </a:spcAft>
              <a:buClrTx/>
              <a:buSzTx/>
              <a:buFontTx/>
              <a:buNone/>
              <a:tabLst/>
              <a:defRPr/>
            </a:pPr>
            <a:r>
              <a:rPr kumimoji="0" lang="zh-CN" altLang="en-US" sz="3000" b="1" i="0" u="none" strike="noStrike" kern="0" cap="none" spc="0" normalizeH="0" baseline="0" noProof="0" dirty="0" smtClean="0">
                <a:ln>
                  <a:noFill/>
                </a:ln>
                <a:solidFill>
                  <a:schemeClr val="tx2"/>
                </a:solidFill>
                <a:effectLst/>
                <a:uLnTx/>
                <a:uFillTx/>
                <a:latin typeface="+mj-lt"/>
                <a:ea typeface="+mj-ea"/>
                <a:cs typeface="+mj-cs"/>
              </a:rPr>
              <a:t>面对上述事故我们该怎么办？</a:t>
            </a:r>
            <a:endParaRPr kumimoji="0" lang="zh-CN" sz="3000" b="1" i="0" u="none" strike="noStrike" kern="0" cap="none" spc="0" normalizeH="0" baseline="0" noProof="0" dirty="0" smtClean="0">
              <a:ln>
                <a:noFill/>
              </a:ln>
              <a:solidFill>
                <a:schemeClr val="tx2"/>
              </a:solidFill>
              <a:effectLst/>
              <a:uLnTx/>
              <a:uFillTx/>
              <a:latin typeface="+mj-lt"/>
              <a:ea typeface="+mj-ea"/>
              <a:cs typeface="+mj-cs"/>
            </a:endParaRPr>
          </a:p>
        </p:txBody>
      </p:sp>
      <p:pic>
        <p:nvPicPr>
          <p:cNvPr id="8" name="图片 7" descr="mmexport1502763832594.jpg"/>
          <p:cNvPicPr>
            <a:picLocks noChangeAspect="1"/>
          </p:cNvPicPr>
          <p:nvPr/>
        </p:nvPicPr>
        <p:blipFill>
          <a:blip r:embed="rId2" cstate="print"/>
          <a:stretch>
            <a:fillRect/>
          </a:stretch>
        </p:blipFill>
        <p:spPr>
          <a:xfrm>
            <a:off x="6477000" y="1295400"/>
            <a:ext cx="2819400" cy="2590800"/>
          </a:xfrm>
          <a:prstGeom prst="rect">
            <a:avLst/>
          </a:prstGeom>
        </p:spPr>
      </p:pic>
      <p:pic>
        <p:nvPicPr>
          <p:cNvPr id="9" name="图片 8" descr="mmexport1502763837277.jpg"/>
          <p:cNvPicPr>
            <a:picLocks noChangeAspect="1"/>
          </p:cNvPicPr>
          <p:nvPr/>
        </p:nvPicPr>
        <p:blipFill>
          <a:blip r:embed="rId3" cstate="print"/>
          <a:stretch>
            <a:fillRect/>
          </a:stretch>
        </p:blipFill>
        <p:spPr>
          <a:xfrm>
            <a:off x="3505200" y="1295400"/>
            <a:ext cx="2667000" cy="2667000"/>
          </a:xfrm>
          <a:prstGeom prst="rect">
            <a:avLst/>
          </a:prstGeom>
        </p:spPr>
      </p:pic>
      <p:pic>
        <p:nvPicPr>
          <p:cNvPr id="10" name="图片 9" descr="mmexport1502763842459.jpg"/>
          <p:cNvPicPr>
            <a:picLocks noChangeAspect="1"/>
          </p:cNvPicPr>
          <p:nvPr/>
        </p:nvPicPr>
        <p:blipFill>
          <a:blip r:embed="rId4" cstate="print"/>
          <a:stretch>
            <a:fillRect/>
          </a:stretch>
        </p:blipFill>
        <p:spPr>
          <a:xfrm>
            <a:off x="3505200" y="4038600"/>
            <a:ext cx="2667000" cy="2667000"/>
          </a:xfrm>
          <a:prstGeom prst="rect">
            <a:avLst/>
          </a:prstGeom>
        </p:spPr>
      </p:pic>
      <p:pic>
        <p:nvPicPr>
          <p:cNvPr id="11" name="图片 10" descr="mmexport1502763846165.jpg"/>
          <p:cNvPicPr>
            <a:picLocks noChangeAspect="1"/>
          </p:cNvPicPr>
          <p:nvPr/>
        </p:nvPicPr>
        <p:blipFill>
          <a:blip r:embed="rId5" cstate="print"/>
          <a:stretch>
            <a:fillRect/>
          </a:stretch>
        </p:blipFill>
        <p:spPr>
          <a:xfrm>
            <a:off x="6477000" y="3962400"/>
            <a:ext cx="2781300" cy="2705100"/>
          </a:xfrm>
          <a:prstGeom prst="rect">
            <a:avLst/>
          </a:prstGeom>
        </p:spPr>
      </p:pic>
      <p:pic>
        <p:nvPicPr>
          <p:cNvPr id="13" name="图片 12" descr="mmexport1502763850294.jpg"/>
          <p:cNvPicPr>
            <a:picLocks noChangeAspect="1"/>
          </p:cNvPicPr>
          <p:nvPr/>
        </p:nvPicPr>
        <p:blipFill>
          <a:blip r:embed="rId6" cstate="print"/>
          <a:stretch>
            <a:fillRect/>
          </a:stretch>
        </p:blipFill>
        <p:spPr>
          <a:xfrm>
            <a:off x="304800" y="4076700"/>
            <a:ext cx="2895600" cy="2628900"/>
          </a:xfrm>
          <a:prstGeom prst="rect">
            <a:avLst/>
          </a:prstGeom>
        </p:spPr>
      </p:pic>
      <p:pic>
        <p:nvPicPr>
          <p:cNvPr id="14" name="图片 13" descr="mmexport1502763854479.jpg"/>
          <p:cNvPicPr>
            <a:picLocks noChangeAspect="1"/>
          </p:cNvPicPr>
          <p:nvPr/>
        </p:nvPicPr>
        <p:blipFill>
          <a:blip r:embed="rId7" cstate="print"/>
          <a:stretch>
            <a:fillRect/>
          </a:stretch>
        </p:blipFill>
        <p:spPr>
          <a:xfrm>
            <a:off x="304800" y="1295400"/>
            <a:ext cx="2895600" cy="266700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68</a:t>
            </a:fld>
            <a:endParaRPr lang="en-US" altLang="zh-CN"/>
          </a:p>
        </p:txBody>
      </p:sp>
      <p:sp>
        <p:nvSpPr>
          <p:cNvPr id="3" name="Rectangle 2"/>
          <p:cNvSpPr txBox="1">
            <a:spLocks noChangeArrowheads="1"/>
          </p:cNvSpPr>
          <p:nvPr/>
        </p:nvSpPr>
        <p:spPr bwMode="auto">
          <a:xfrm>
            <a:off x="1295400" y="1981200"/>
            <a:ext cx="7086600" cy="736600"/>
          </a:xfrm>
          <a:prstGeom prst="rect">
            <a:avLst/>
          </a:prstGeom>
          <a:noFill/>
          <a:ln w="9525">
            <a:noFill/>
            <a:miter lim="800000"/>
            <a:headEnd/>
            <a:tailEnd/>
          </a:ln>
        </p:spPr>
        <p:txBody>
          <a:bodyPr vert="horz" wrap="square" lIns="95747" tIns="47873" rIns="95747" bIns="47873" numCol="1" anchor="ctr" anchorCtr="0" compatLnSpc="1">
            <a:prstTxWarp prst="textNoShape">
              <a:avLst/>
            </a:prstTxWarp>
          </a:bodyPr>
          <a:lstStyle/>
          <a:p>
            <a:pPr marL="0" marR="0" lvl="0" indent="0" algn="ctr" defTabSz="955675" rtl="0" eaLnBrk="1" fontAlgn="base" latinLnBrk="0" hangingPunct="1">
              <a:lnSpc>
                <a:spcPct val="100000"/>
              </a:lnSpc>
              <a:spcBef>
                <a:spcPct val="0"/>
              </a:spcBef>
              <a:spcAft>
                <a:spcPct val="0"/>
              </a:spcAft>
              <a:buClrTx/>
              <a:buSzTx/>
              <a:buFontTx/>
              <a:buNone/>
              <a:tabLst/>
              <a:defRPr/>
            </a:pPr>
            <a:r>
              <a:rPr lang="zh-CN" altLang="en-US" sz="2800" b="1" kern="0" dirty="0" smtClean="0">
                <a:solidFill>
                  <a:schemeClr val="accent6">
                    <a:lumMod val="75000"/>
                  </a:schemeClr>
                </a:solidFill>
                <a:latin typeface="+mj-lt"/>
                <a:ea typeface="+mj-ea"/>
                <a:cs typeface="+mj-cs"/>
              </a:rPr>
              <a:t>当天燃气泄漏着火后我们该怎么办？</a:t>
            </a:r>
            <a:endParaRPr kumimoji="0" lang="zh-CN" altLang="en-US" sz="2800" b="1" i="0" u="none" strike="noStrike" kern="0" cap="none" spc="0" normalizeH="0" baseline="0" noProof="0" dirty="0">
              <a:ln>
                <a:noFill/>
              </a:ln>
              <a:solidFill>
                <a:schemeClr val="accent6">
                  <a:lumMod val="75000"/>
                </a:schemeClr>
              </a:solidFill>
              <a:effectLst/>
              <a:uLnTx/>
              <a:uFillTx/>
              <a:latin typeface="+mj-lt"/>
              <a:ea typeface="+mj-ea"/>
              <a:cs typeface="+mj-cs"/>
            </a:endParaRPr>
          </a:p>
        </p:txBody>
      </p:sp>
      <p:sp>
        <p:nvSpPr>
          <p:cNvPr id="4" name="Rectangle 2"/>
          <p:cNvSpPr txBox="1">
            <a:spLocks noChangeArrowheads="1"/>
          </p:cNvSpPr>
          <p:nvPr/>
        </p:nvSpPr>
        <p:spPr bwMode="auto">
          <a:xfrm>
            <a:off x="1752600" y="2819400"/>
            <a:ext cx="4724400" cy="736600"/>
          </a:xfrm>
          <a:prstGeom prst="rect">
            <a:avLst/>
          </a:prstGeom>
          <a:noFill/>
          <a:ln w="9525">
            <a:noFill/>
            <a:miter lim="800000"/>
            <a:headEnd/>
            <a:tailEnd/>
          </a:ln>
        </p:spPr>
        <p:txBody>
          <a:bodyPr vert="horz" wrap="square" lIns="95747" tIns="47873" rIns="95747" bIns="47873" numCol="1" anchor="ctr" anchorCtr="0" compatLnSpc="1">
            <a:prstTxWarp prst="textNoShape">
              <a:avLst/>
            </a:prstTxWarp>
          </a:bodyPr>
          <a:lstStyle/>
          <a:p>
            <a:pPr marL="0" marR="0" lvl="0" indent="0" algn="ctr" defTabSz="955675" rtl="0" eaLnBrk="1" fontAlgn="base" latinLnBrk="0" hangingPunct="1">
              <a:lnSpc>
                <a:spcPct val="100000"/>
              </a:lnSpc>
              <a:spcBef>
                <a:spcPct val="0"/>
              </a:spcBef>
              <a:spcAft>
                <a:spcPct val="0"/>
              </a:spcAft>
              <a:buClrTx/>
              <a:buSzTx/>
              <a:buFontTx/>
              <a:buNone/>
              <a:tabLst/>
              <a:defRPr/>
            </a:pPr>
            <a:r>
              <a:rPr lang="en-US" altLang="zh-CN" sz="2800" b="1" kern="0" noProof="0" dirty="0" smtClean="0">
                <a:solidFill>
                  <a:srgbClr val="FF0000"/>
                </a:solidFill>
                <a:latin typeface="+mj-lt"/>
                <a:ea typeface="+mj-ea"/>
                <a:cs typeface="+mj-cs"/>
              </a:rPr>
              <a:t>A:       </a:t>
            </a:r>
            <a:r>
              <a:rPr lang="zh-CN" altLang="en-US" sz="2800" b="1" kern="0" noProof="0" dirty="0" smtClean="0">
                <a:solidFill>
                  <a:srgbClr val="FF0000"/>
                </a:solidFill>
                <a:latin typeface="+mj-lt"/>
                <a:ea typeface="+mj-ea"/>
                <a:cs typeface="+mj-cs"/>
              </a:rPr>
              <a:t>先关气后灭火</a:t>
            </a:r>
            <a:endParaRPr kumimoji="0" lang="zh-CN" altLang="en-US" sz="2800" b="1" i="0" u="none" strike="noStrike" kern="0" cap="none" spc="0" normalizeH="0" baseline="0" noProof="0" dirty="0">
              <a:ln>
                <a:noFill/>
              </a:ln>
              <a:solidFill>
                <a:srgbClr val="FF0000"/>
              </a:solidFill>
              <a:effectLst/>
              <a:uLnTx/>
              <a:uFillTx/>
              <a:latin typeface="+mj-lt"/>
              <a:ea typeface="+mj-ea"/>
              <a:cs typeface="+mj-cs"/>
            </a:endParaRPr>
          </a:p>
        </p:txBody>
      </p:sp>
      <p:sp>
        <p:nvSpPr>
          <p:cNvPr id="5" name="Rectangle 2"/>
          <p:cNvSpPr txBox="1">
            <a:spLocks noChangeArrowheads="1"/>
          </p:cNvSpPr>
          <p:nvPr/>
        </p:nvSpPr>
        <p:spPr bwMode="auto">
          <a:xfrm>
            <a:off x="1905000" y="3733800"/>
            <a:ext cx="4495800" cy="736600"/>
          </a:xfrm>
          <a:prstGeom prst="rect">
            <a:avLst/>
          </a:prstGeom>
          <a:noFill/>
          <a:ln w="9525">
            <a:noFill/>
            <a:miter lim="800000"/>
            <a:headEnd/>
            <a:tailEnd/>
          </a:ln>
        </p:spPr>
        <p:txBody>
          <a:bodyPr vert="horz" wrap="square" lIns="95747" tIns="47873" rIns="95747" bIns="47873" numCol="1" anchor="ctr" anchorCtr="0" compatLnSpc="1">
            <a:prstTxWarp prst="textNoShape">
              <a:avLst/>
            </a:prstTxWarp>
          </a:bodyPr>
          <a:lstStyle/>
          <a:p>
            <a:pPr marL="0" marR="0" lvl="0" indent="0" algn="ctr" defTabSz="955675"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smtClean="0">
                <a:ln>
                  <a:noFill/>
                </a:ln>
                <a:solidFill>
                  <a:srgbClr val="00B050"/>
                </a:solidFill>
                <a:effectLst/>
                <a:uLnTx/>
                <a:uFillTx/>
                <a:latin typeface="+mj-lt"/>
                <a:ea typeface="+mj-ea"/>
                <a:cs typeface="+mj-cs"/>
              </a:rPr>
              <a:t>B:       </a:t>
            </a:r>
            <a:r>
              <a:rPr kumimoji="0" lang="zh-CN" altLang="en-US" sz="2800" b="1" i="0" u="none" strike="noStrike" kern="0" cap="none" spc="0" normalizeH="0" baseline="0" noProof="0" dirty="0" smtClean="0">
                <a:ln>
                  <a:noFill/>
                </a:ln>
                <a:solidFill>
                  <a:srgbClr val="00B050"/>
                </a:solidFill>
                <a:effectLst/>
                <a:uLnTx/>
                <a:uFillTx/>
                <a:latin typeface="+mj-lt"/>
                <a:ea typeface="+mj-ea"/>
                <a:cs typeface="+mj-cs"/>
              </a:rPr>
              <a:t>先灭火后关气</a:t>
            </a:r>
            <a:endParaRPr kumimoji="0" lang="zh-CN" altLang="en-US" sz="2800" b="1" i="0" u="none" strike="noStrike" kern="0" cap="none" spc="0" normalizeH="0" baseline="0" noProof="0" dirty="0">
              <a:ln>
                <a:noFill/>
              </a:ln>
              <a:solidFill>
                <a:srgbClr val="00B05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69</a:t>
            </a:fld>
            <a:endParaRPr lang="en-US" altLang="zh-CN"/>
          </a:p>
        </p:txBody>
      </p:sp>
      <p:pic>
        <p:nvPicPr>
          <p:cNvPr id="3" name="Picture 4" descr="9346276_0"/>
          <p:cNvPicPr>
            <a:picLocks noChangeAspect="1" noChangeArrowheads="1"/>
          </p:cNvPicPr>
          <p:nvPr/>
        </p:nvPicPr>
        <p:blipFill>
          <a:blip r:embed="rId2" cstate="print"/>
          <a:srcRect/>
          <a:stretch>
            <a:fillRect/>
          </a:stretch>
        </p:blipFill>
        <p:spPr bwMode="auto">
          <a:xfrm>
            <a:off x="304800" y="1371600"/>
            <a:ext cx="5486400" cy="5181600"/>
          </a:xfrm>
          <a:prstGeom prst="rect">
            <a:avLst/>
          </a:prstGeom>
          <a:noFill/>
          <a:ln w="9525">
            <a:noFill/>
            <a:miter lim="800000"/>
            <a:headEnd/>
            <a:tailEnd/>
          </a:ln>
        </p:spPr>
      </p:pic>
      <p:sp>
        <p:nvSpPr>
          <p:cNvPr id="4" name="Rectangle 2"/>
          <p:cNvSpPr txBox="1">
            <a:spLocks noChangeArrowheads="1"/>
          </p:cNvSpPr>
          <p:nvPr/>
        </p:nvSpPr>
        <p:spPr bwMode="auto">
          <a:xfrm>
            <a:off x="6248400" y="2133600"/>
            <a:ext cx="3048000" cy="2438400"/>
          </a:xfrm>
          <a:prstGeom prst="rect">
            <a:avLst/>
          </a:prstGeom>
          <a:noFill/>
          <a:ln w="9525">
            <a:noFill/>
            <a:miter lim="800000"/>
            <a:headEnd/>
            <a:tailEnd/>
          </a:ln>
        </p:spPr>
        <p:txBody>
          <a:bodyPr vert="horz" wrap="square" lIns="95747" tIns="47873" rIns="95747" bIns="47873" numCol="1" anchor="ctr" anchorCtr="0" compatLnSpc="1">
            <a:prstTxWarp prst="textNoShape">
              <a:avLst/>
            </a:prstTxWarp>
          </a:bodyPr>
          <a:lstStyle/>
          <a:p>
            <a:pPr marL="0" marR="0" lvl="0" indent="0" algn="ctr" defTabSz="955675"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rgbClr val="FF0000"/>
                </a:solidFill>
                <a:effectLst/>
                <a:uLnTx/>
                <a:uFillTx/>
                <a:latin typeface="+mj-lt"/>
                <a:ea typeface="+mj-ea"/>
                <a:cs typeface="+mj-cs"/>
              </a:rPr>
              <a:t>濮阳市清华苑小区发生燃气泄漏着火爆炸事故其中</a:t>
            </a:r>
            <a:r>
              <a:rPr kumimoji="0" lang="en-US" sz="2800" b="1" i="0" u="none" strike="noStrike" kern="0" cap="none" spc="0" normalizeH="0" baseline="0" noProof="0" dirty="0" smtClean="0">
                <a:ln>
                  <a:noFill/>
                </a:ln>
                <a:solidFill>
                  <a:srgbClr val="FF0000"/>
                </a:solidFill>
                <a:effectLst/>
                <a:uLnTx/>
                <a:uFillTx/>
                <a:latin typeface="+mj-lt"/>
                <a:ea typeface="+mj-ea"/>
                <a:cs typeface="+mj-cs"/>
              </a:rPr>
              <a:t>9</a:t>
            </a:r>
            <a:r>
              <a:rPr kumimoji="0" lang="zh-CN" altLang="en-US" sz="2800" b="1" i="0" u="none" strike="noStrike" kern="0" cap="none" spc="0" normalizeH="0" baseline="0" noProof="0" dirty="0" smtClean="0">
                <a:ln>
                  <a:noFill/>
                </a:ln>
                <a:solidFill>
                  <a:srgbClr val="FF0000"/>
                </a:solidFill>
                <a:effectLst/>
                <a:uLnTx/>
                <a:uFillTx/>
                <a:latin typeface="+mj-lt"/>
                <a:ea typeface="+mj-ea"/>
                <a:cs typeface="+mj-cs"/>
              </a:rPr>
              <a:t>人重伤，</a:t>
            </a:r>
            <a:r>
              <a:rPr kumimoji="0" lang="en-US" sz="2800" b="1" i="0" u="none" strike="noStrike" kern="0" cap="none" spc="0" normalizeH="0" baseline="0" noProof="0" dirty="0" smtClean="0">
                <a:ln>
                  <a:noFill/>
                </a:ln>
                <a:solidFill>
                  <a:srgbClr val="FF0000"/>
                </a:solidFill>
                <a:effectLst/>
                <a:uLnTx/>
                <a:uFillTx/>
                <a:latin typeface="+mj-lt"/>
                <a:ea typeface="+mj-ea"/>
                <a:cs typeface="+mj-cs"/>
              </a:rPr>
              <a:t>6</a:t>
            </a:r>
            <a:r>
              <a:rPr kumimoji="0" lang="zh-CN" altLang="en-US" sz="2800" b="1" i="0" u="none" strike="noStrike" kern="0" cap="none" spc="0" normalizeH="0" baseline="0" noProof="0" dirty="0" smtClean="0">
                <a:ln>
                  <a:noFill/>
                </a:ln>
                <a:solidFill>
                  <a:srgbClr val="FF0000"/>
                </a:solidFill>
                <a:effectLst/>
                <a:uLnTx/>
                <a:uFillTx/>
                <a:latin typeface="+mj-lt"/>
                <a:ea typeface="+mj-ea"/>
                <a:cs typeface="+mj-cs"/>
              </a:rPr>
              <a:t>人死亡</a:t>
            </a:r>
            <a:endParaRPr kumimoji="0" lang="zh-CN" altLang="en-US" sz="2800" b="1" i="0" u="none" strike="noStrike" kern="0" cap="none" spc="0" normalizeH="0" baseline="0" noProof="0" dirty="0">
              <a:ln>
                <a:noFill/>
              </a:ln>
              <a:solidFill>
                <a:srgbClr val="FF0000"/>
              </a:solidFill>
              <a:effectLst/>
              <a:uLnTx/>
              <a:uFillTx/>
              <a:latin typeface="+mj-lt"/>
              <a:ea typeface="+mj-ea"/>
              <a:cs typeface="+mj-cs"/>
            </a:endParaRPr>
          </a:p>
        </p:txBody>
      </p:sp>
      <p:sp>
        <p:nvSpPr>
          <p:cNvPr id="5" name="Rectangle 2"/>
          <p:cNvSpPr txBox="1">
            <a:spLocks noChangeArrowheads="1"/>
          </p:cNvSpPr>
          <p:nvPr/>
        </p:nvSpPr>
        <p:spPr bwMode="auto">
          <a:xfrm>
            <a:off x="228600" y="762000"/>
            <a:ext cx="2590800" cy="431800"/>
          </a:xfrm>
          <a:prstGeom prst="rect">
            <a:avLst/>
          </a:prstGeom>
          <a:noFill/>
          <a:ln w="9525">
            <a:noFill/>
            <a:miter lim="800000"/>
            <a:headEnd/>
            <a:tailEnd/>
          </a:ln>
        </p:spPr>
        <p:txBody>
          <a:bodyPr vert="horz" wrap="square" lIns="95747" tIns="47873" rIns="95747" bIns="47873" numCol="1" anchor="ctr" anchorCtr="0" compatLnSpc="1">
            <a:prstTxWarp prst="textNoShape">
              <a:avLst/>
            </a:prstTxWarp>
          </a:bodyPr>
          <a:lstStyle/>
          <a:p>
            <a:pPr marL="0" marR="0" lvl="0" indent="0" algn="ctr" defTabSz="955675"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chemeClr val="accent6">
                    <a:lumMod val="75000"/>
                  </a:schemeClr>
                </a:solidFill>
                <a:effectLst/>
                <a:uLnTx/>
                <a:uFillTx/>
                <a:latin typeface="+mj-lt"/>
                <a:ea typeface="+mj-ea"/>
                <a:cs typeface="+mj-cs"/>
              </a:rPr>
              <a:t>燃气类火灾</a:t>
            </a:r>
            <a:endParaRPr kumimoji="0" lang="zh-CN" altLang="en-US" sz="2800" b="1" i="0" u="none" strike="noStrike" kern="0" cap="none" spc="0" normalizeH="0" baseline="0" noProof="0" dirty="0">
              <a:ln>
                <a:noFill/>
              </a:ln>
              <a:solidFill>
                <a:schemeClr val="accent6">
                  <a:lumMod val="7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800">
                <a:solidFill>
                  <a:srgbClr val="3333FF"/>
                </a:solidFill>
              </a:rPr>
              <a:t>1</a:t>
            </a:r>
            <a:r>
              <a:rPr lang="zh-CN" altLang="en-US" sz="1800">
                <a:solidFill>
                  <a:srgbClr val="3333FF"/>
                </a:solidFill>
              </a:rPr>
              <a:t>、</a:t>
            </a:r>
            <a:r>
              <a:rPr kumimoji="1" lang="zh-CN" altLang="en-US" sz="1700">
                <a:solidFill>
                  <a:srgbClr val="3333FF"/>
                </a:solidFill>
                <a:latin typeface="Tahoma" pitchFamily="34" charset="0"/>
              </a:rPr>
              <a:t>治安保卫基本知识</a:t>
            </a:r>
          </a:p>
        </p:txBody>
      </p:sp>
      <p:sp>
        <p:nvSpPr>
          <p:cNvPr id="230403"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3EE8D15C-66BC-4491-B494-B10F1A413E4E}" type="slidenum">
              <a:rPr lang="en-US" altLang="zh-CN" sz="1500"/>
              <a:pPr algn="r" defTabSz="955675"/>
              <a:t>7</a:t>
            </a:fld>
            <a:endParaRPr lang="en-US" altLang="zh-CN" sz="1500"/>
          </a:p>
        </p:txBody>
      </p:sp>
      <p:sp>
        <p:nvSpPr>
          <p:cNvPr id="230404" name="Text Box 4"/>
          <p:cNvSpPr txBox="1">
            <a:spLocks noChangeArrowheads="1"/>
          </p:cNvSpPr>
          <p:nvPr/>
        </p:nvSpPr>
        <p:spPr bwMode="auto">
          <a:xfrm>
            <a:off x="990600" y="1219200"/>
            <a:ext cx="8077200" cy="4473575"/>
          </a:xfrm>
          <a:prstGeom prst="rect">
            <a:avLst/>
          </a:prstGeom>
          <a:noFill/>
          <a:ln w="9525">
            <a:noFill/>
            <a:miter lim="800000"/>
            <a:headEnd/>
            <a:tailEnd/>
          </a:ln>
          <a:effectLst/>
        </p:spPr>
        <p:txBody>
          <a:bodyPr>
            <a:spAutoFit/>
          </a:bodyPr>
          <a:lstStyle/>
          <a:p>
            <a:pPr defTabSz="1017588"/>
            <a:r>
              <a:rPr lang="zh-CN" altLang="en-US" sz="2400" b="1">
                <a:latin typeface="华文仿宋" pitchFamily="2" charset="-122"/>
                <a:ea typeface="华文仿宋" pitchFamily="2" charset="-122"/>
              </a:rPr>
              <a:t>三、司法保卫处的主要职责</a:t>
            </a:r>
          </a:p>
          <a:p>
            <a:pPr defTabSz="1017588"/>
            <a:endParaRPr lang="zh-CN" altLang="en-US" sz="2400" b="1">
              <a:latin typeface="华文仿宋" pitchFamily="2" charset="-122"/>
              <a:ea typeface="华文仿宋" pitchFamily="2" charset="-122"/>
            </a:endParaRPr>
          </a:p>
          <a:p>
            <a:pPr defTabSz="1017588"/>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、公司保卫制度流程制订和实施</a:t>
            </a:r>
          </a:p>
          <a:p>
            <a:pPr defTabSz="1017588"/>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、治安法制和消防安全教育</a:t>
            </a:r>
          </a:p>
          <a:p>
            <a:pPr defTabSz="1017588"/>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、落实“四防”（防火、防盗、防破坏、防泄密）</a:t>
            </a:r>
            <a:r>
              <a:rPr lang="en-US" altLang="zh-CN" sz="2400" b="1">
                <a:latin typeface="华文仿宋" pitchFamily="2" charset="-122"/>
                <a:ea typeface="华文仿宋" pitchFamily="2" charset="-122"/>
              </a:rPr>
              <a:t> </a:t>
            </a:r>
            <a:endParaRPr lang="zh-CN" altLang="en-US" sz="2400" b="1">
              <a:latin typeface="华文仿宋" pitchFamily="2" charset="-122"/>
              <a:ea typeface="华文仿宋" pitchFamily="2" charset="-122"/>
            </a:endParaRPr>
          </a:p>
          <a:p>
            <a:pPr defTabSz="1017588"/>
            <a:r>
              <a:rPr lang="en-US" altLang="zh-CN" sz="2400" b="1">
                <a:latin typeface="华文仿宋" pitchFamily="2" charset="-122"/>
                <a:ea typeface="华文仿宋" pitchFamily="2" charset="-122"/>
              </a:rPr>
              <a:t>4</a:t>
            </a:r>
            <a:r>
              <a:rPr lang="zh-CN" altLang="en-US" sz="2400" b="1">
                <a:latin typeface="华文仿宋" pitchFamily="2" charset="-122"/>
                <a:ea typeface="华文仿宋" pitchFamily="2" charset="-122"/>
              </a:rPr>
              <a:t>、内部治安、消防事故处理</a:t>
            </a:r>
          </a:p>
          <a:p>
            <a:pPr defTabSz="1017588"/>
            <a:r>
              <a:rPr lang="en-US" altLang="zh-CN" sz="2400" b="1">
                <a:latin typeface="华文仿宋" pitchFamily="2" charset="-122"/>
                <a:ea typeface="华文仿宋" pitchFamily="2" charset="-122"/>
              </a:rPr>
              <a:t>5</a:t>
            </a:r>
            <a:r>
              <a:rPr lang="zh-CN" altLang="en-US" sz="2400" b="1">
                <a:latin typeface="华文仿宋" pitchFamily="2" charset="-122"/>
                <a:ea typeface="华文仿宋" pitchFamily="2" charset="-122"/>
              </a:rPr>
              <a:t>、治安和防火巡查、检查</a:t>
            </a:r>
          </a:p>
          <a:p>
            <a:pPr defTabSz="1017588"/>
            <a:r>
              <a:rPr lang="en-US" altLang="zh-CN" sz="2400" b="1">
                <a:latin typeface="华文仿宋" pitchFamily="2" charset="-122"/>
                <a:ea typeface="华文仿宋" pitchFamily="2" charset="-122"/>
              </a:rPr>
              <a:t>6</a:t>
            </a:r>
            <a:r>
              <a:rPr lang="zh-CN" altLang="en-US" sz="2400" b="1">
                <a:latin typeface="华文仿宋" pitchFamily="2" charset="-122"/>
                <a:ea typeface="华文仿宋" pitchFamily="2" charset="-122"/>
              </a:rPr>
              <a:t>、厂区道路交通管理</a:t>
            </a:r>
          </a:p>
          <a:p>
            <a:pPr defTabSz="1017588"/>
            <a:r>
              <a:rPr lang="en-US" altLang="zh-CN" sz="2400" b="1">
                <a:latin typeface="华文仿宋" pitchFamily="2" charset="-122"/>
                <a:ea typeface="华文仿宋" pitchFamily="2" charset="-122"/>
              </a:rPr>
              <a:t>7</a:t>
            </a:r>
            <a:r>
              <a:rPr lang="zh-CN" altLang="en-US" sz="2400" b="1">
                <a:latin typeface="华文仿宋" pitchFamily="2" charset="-122"/>
                <a:ea typeface="华文仿宋" pitchFamily="2" charset="-122"/>
              </a:rPr>
              <a:t>、集体户口、通行证等证件管理</a:t>
            </a:r>
          </a:p>
          <a:p>
            <a:pPr defTabSz="1017588"/>
            <a:r>
              <a:rPr lang="en-US" altLang="zh-CN" sz="2400" b="1">
                <a:latin typeface="华文仿宋" pitchFamily="2" charset="-122"/>
                <a:ea typeface="华文仿宋" pitchFamily="2" charset="-122"/>
              </a:rPr>
              <a:t>8</a:t>
            </a:r>
            <a:r>
              <a:rPr lang="zh-CN" altLang="en-US" sz="2400" b="1">
                <a:latin typeface="华文仿宋" pitchFamily="2" charset="-122"/>
                <a:ea typeface="华文仿宋" pitchFamily="2" charset="-122"/>
              </a:rPr>
              <a:t>、参观保卫</a:t>
            </a:r>
          </a:p>
          <a:p>
            <a:pPr defTabSz="1017588"/>
            <a:endParaRPr lang="zh-CN" altLang="en-US" sz="2400" b="1">
              <a:latin typeface="华文仿宋" pitchFamily="2" charset="-122"/>
              <a:ea typeface="华文仿宋" pitchFamily="2" charset="-122"/>
            </a:endParaRPr>
          </a:p>
          <a:p>
            <a:pPr defTabSz="1017588"/>
            <a:endParaRPr lang="zh-CN" altLang="en-US" sz="2400" b="1">
              <a:latin typeface="华文仿宋" pitchFamily="2" charset="-122"/>
              <a:ea typeface="华文仿宋"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70</a:t>
            </a:fld>
            <a:endParaRPr lang="en-US" altLang="zh-CN"/>
          </a:p>
        </p:txBody>
      </p:sp>
      <p:pic>
        <p:nvPicPr>
          <p:cNvPr id="4" name="Picture 2" descr="图片1"/>
          <p:cNvPicPr>
            <a:picLocks noChangeAspect="1" noChangeArrowheads="1"/>
          </p:cNvPicPr>
          <p:nvPr/>
        </p:nvPicPr>
        <p:blipFill>
          <a:blip r:embed="rId2" cstate="print"/>
          <a:srcRect/>
          <a:stretch>
            <a:fillRect/>
          </a:stretch>
        </p:blipFill>
        <p:spPr bwMode="auto">
          <a:xfrm>
            <a:off x="539750" y="836613"/>
            <a:ext cx="8277225" cy="4824412"/>
          </a:xfrm>
          <a:prstGeom prst="rect">
            <a:avLst/>
          </a:prstGeom>
          <a:noFill/>
          <a:ln w="9525">
            <a:noFill/>
            <a:miter lim="800000"/>
            <a:headEnd/>
            <a:tailEnd/>
          </a:ln>
        </p:spPr>
      </p:pic>
      <p:sp>
        <p:nvSpPr>
          <p:cNvPr id="5" name="Rectangle 3"/>
          <p:cNvSpPr txBox="1">
            <a:spLocks noChangeArrowheads="1"/>
          </p:cNvSpPr>
          <p:nvPr/>
        </p:nvSpPr>
        <p:spPr bwMode="auto">
          <a:xfrm>
            <a:off x="2133600" y="5943600"/>
            <a:ext cx="4343400" cy="492125"/>
          </a:xfrm>
          <a:prstGeom prst="rect">
            <a:avLst/>
          </a:prstGeom>
          <a:noFill/>
          <a:ln w="9525">
            <a:noFill/>
            <a:miter lim="800000"/>
            <a:headEnd/>
            <a:tailEnd/>
          </a:ln>
        </p:spPr>
        <p:txBody>
          <a:bodyPr vert="horz" wrap="square" lIns="81702" tIns="40850" rIns="81702" bIns="40850" numCol="1" anchor="ctr" anchorCtr="0" compatLnSpc="1">
            <a:prstTxWarp prst="textNoShape">
              <a:avLst/>
            </a:prstTxWarp>
          </a:bodyPr>
          <a:lstStyle/>
          <a:p>
            <a:pPr marL="0" marR="0" lvl="0" indent="0" algn="l" defTabSz="955675"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chemeClr val="tx2"/>
                </a:solidFill>
                <a:effectLst/>
                <a:uLnTx/>
                <a:uFillTx/>
                <a:latin typeface="+mj-lt"/>
                <a:ea typeface="黑体" pitchFamily="49" charset="-122"/>
                <a:cs typeface="+mj-cs"/>
              </a:rPr>
              <a:t>爆炸死亡现场</a:t>
            </a:r>
            <a:endParaRPr kumimoji="0" lang="en-US" sz="2800" b="1" i="0" u="none" strike="noStrike" kern="0" cap="none" spc="0" normalizeH="0" baseline="0" noProof="0" dirty="0" smtClean="0">
              <a:ln>
                <a:noFill/>
              </a:ln>
              <a:solidFill>
                <a:schemeClr val="tx2"/>
              </a:solidFill>
              <a:effectLst/>
              <a:uLnTx/>
              <a:uFillTx/>
              <a:latin typeface="+mj-lt"/>
              <a:ea typeface="黑体" pitchFamily="49" charset="-122"/>
              <a:cs typeface="+mj-c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71</a:t>
            </a:fld>
            <a:endParaRPr lang="en-US" altLang="zh-CN"/>
          </a:p>
        </p:txBody>
      </p:sp>
      <p:pic>
        <p:nvPicPr>
          <p:cNvPr id="3" name="Picture 9">
            <a:hlinkClick r:id="rId2" action="ppaction://hlinkfile"/>
          </p:cNvPr>
          <p:cNvPicPr>
            <a:picLocks noChangeAspect="1" noChangeArrowheads="1"/>
          </p:cNvPicPr>
          <p:nvPr/>
        </p:nvPicPr>
        <p:blipFill>
          <a:blip r:embed="rId3" cstate="print"/>
          <a:srcRect/>
          <a:stretch>
            <a:fillRect/>
          </a:stretch>
        </p:blipFill>
        <p:spPr bwMode="auto">
          <a:xfrm>
            <a:off x="685800" y="990600"/>
            <a:ext cx="8229600" cy="5257800"/>
          </a:xfrm>
          <a:prstGeom prst="rect">
            <a:avLst/>
          </a:prstGeom>
          <a:noFill/>
          <a:ln w="9525">
            <a:noFill/>
            <a:miter lim="800000"/>
            <a:headEnd/>
            <a:tailEnd/>
          </a:ln>
          <a:effectLst/>
        </p:spPr>
      </p:pic>
      <p:sp>
        <p:nvSpPr>
          <p:cNvPr id="4" name="流程图: 合并 3"/>
          <p:cNvSpPr/>
          <p:nvPr/>
        </p:nvSpPr>
        <p:spPr>
          <a:xfrm>
            <a:off x="7772400" y="4495800"/>
            <a:ext cx="685800" cy="685800"/>
          </a:xfrm>
          <a:prstGeom prst="flowChartMerg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5" name="右箭头 4"/>
          <p:cNvSpPr/>
          <p:nvPr/>
        </p:nvSpPr>
        <p:spPr>
          <a:xfrm>
            <a:off x="304800" y="3048000"/>
            <a:ext cx="978408"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1"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72</a:t>
            </a:fld>
            <a:endParaRPr lang="en-US" altLang="zh-CN"/>
          </a:p>
        </p:txBody>
      </p:sp>
      <p:sp>
        <p:nvSpPr>
          <p:cNvPr id="3" name="Rectangle 3"/>
          <p:cNvSpPr txBox="1">
            <a:spLocks noChangeArrowheads="1"/>
          </p:cNvSpPr>
          <p:nvPr/>
        </p:nvSpPr>
        <p:spPr bwMode="auto">
          <a:xfrm>
            <a:off x="609600" y="762000"/>
            <a:ext cx="8005763" cy="5791200"/>
          </a:xfrm>
          <a:prstGeom prst="rect">
            <a:avLst/>
          </a:prstGeom>
          <a:noFill/>
          <a:ln w="9525">
            <a:noFill/>
            <a:miter lim="800000"/>
            <a:headEnd/>
            <a:tailEnd/>
          </a:ln>
        </p:spPr>
        <p:txBody>
          <a:bodyPr lIns="95747" tIns="47873" rIns="95747" bIns="47873"/>
          <a:lstStyle/>
          <a:p>
            <a:pPr marL="361950" indent="-361950" defTabSz="955675"/>
            <a:endParaRPr lang="en-US" altLang="zh-CN" sz="2000" b="1" dirty="0" smtClean="0">
              <a:latin typeface="华文仿宋" pitchFamily="2" charset="-122"/>
              <a:ea typeface="华文仿宋" pitchFamily="2" charset="-122"/>
            </a:endParaRPr>
          </a:p>
          <a:p>
            <a:pPr marL="361950" indent="-361950" defTabSz="955675"/>
            <a:r>
              <a:rPr lang="zh-CN" altLang="en-US" sz="2000" b="1" dirty="0" smtClean="0">
                <a:solidFill>
                  <a:srgbClr val="3333FF"/>
                </a:solidFill>
                <a:latin typeface="华文仿宋" pitchFamily="2" charset="-122"/>
                <a:ea typeface="华文仿宋" pitchFamily="2" charset="-122"/>
              </a:rPr>
              <a:t>油类（油锅）着火我们该怎么办？</a:t>
            </a:r>
            <a:endParaRPr lang="en-US" altLang="zh-CN" sz="2000" b="1" dirty="0" smtClean="0">
              <a:solidFill>
                <a:srgbClr val="3333FF"/>
              </a:solidFill>
              <a:latin typeface="华文仿宋" pitchFamily="2" charset="-122"/>
              <a:ea typeface="华文仿宋" pitchFamily="2" charset="-122"/>
            </a:endParaRPr>
          </a:p>
          <a:p>
            <a:pPr marL="361950" indent="-361950" defTabSz="955675"/>
            <a:endParaRPr lang="en-US" altLang="zh-CN" sz="2000" b="1" dirty="0" smtClean="0">
              <a:latin typeface="华文仿宋" pitchFamily="2" charset="-122"/>
              <a:ea typeface="华文仿宋" pitchFamily="2" charset="-122"/>
            </a:endParaRPr>
          </a:p>
          <a:p>
            <a:pPr marL="361950" indent="-361950" defTabSz="955675"/>
            <a:endParaRPr lang="en-US" altLang="zh-CN" sz="2000" b="1" dirty="0" smtClean="0">
              <a:latin typeface="华文仿宋" pitchFamily="2" charset="-122"/>
              <a:ea typeface="华文仿宋" pitchFamily="2" charset="-122"/>
            </a:endParaRPr>
          </a:p>
          <a:p>
            <a:pPr marL="361950" indent="-361950" defTabSz="955675"/>
            <a:r>
              <a:rPr lang="en-US" altLang="zh-CN" sz="2000" b="1" dirty="0" smtClean="0">
                <a:latin typeface="华文仿宋" pitchFamily="2" charset="-122"/>
                <a:ea typeface="华文仿宋" pitchFamily="2" charset="-122"/>
              </a:rPr>
              <a:t>A</a:t>
            </a:r>
            <a:r>
              <a:rPr lang="zh-CN" altLang="en-US" sz="2000" b="1" dirty="0" smtClean="0">
                <a:latin typeface="华文仿宋" pitchFamily="2" charset="-122"/>
                <a:ea typeface="华文仿宋" pitchFamily="2" charset="-122"/>
              </a:rPr>
              <a:t>、用水进行灭火</a:t>
            </a:r>
            <a:endParaRPr lang="en-US" altLang="zh-CN" sz="2000" b="1" dirty="0" smtClean="0">
              <a:latin typeface="华文仿宋" pitchFamily="2" charset="-122"/>
              <a:ea typeface="华文仿宋" pitchFamily="2" charset="-122"/>
            </a:endParaRPr>
          </a:p>
          <a:p>
            <a:pPr marL="361950" indent="-361950" defTabSz="955675"/>
            <a:endParaRPr lang="en-US" altLang="zh-CN" sz="2000" b="1" dirty="0" smtClean="0">
              <a:latin typeface="华文仿宋" pitchFamily="2" charset="-122"/>
              <a:ea typeface="华文仿宋" pitchFamily="2" charset="-122"/>
            </a:endParaRPr>
          </a:p>
          <a:p>
            <a:pPr marL="361950" indent="-361950" defTabSz="955675"/>
            <a:r>
              <a:rPr lang="en-US" altLang="zh-CN" sz="2000" b="1" dirty="0" smtClean="0">
                <a:latin typeface="华文仿宋" pitchFamily="2" charset="-122"/>
                <a:ea typeface="华文仿宋" pitchFamily="2" charset="-122"/>
              </a:rPr>
              <a:t>B</a:t>
            </a:r>
            <a:r>
              <a:rPr lang="zh-CN" altLang="en-US" sz="2000" b="1" dirty="0" smtClean="0">
                <a:latin typeface="华文仿宋" pitchFamily="2" charset="-122"/>
                <a:ea typeface="华文仿宋" pitchFamily="2" charset="-122"/>
              </a:rPr>
              <a:t>、盖锅盖</a:t>
            </a:r>
            <a:endParaRPr lang="en-US" altLang="zh-CN" sz="2000" b="1" dirty="0" smtClean="0">
              <a:latin typeface="华文仿宋" pitchFamily="2" charset="-122"/>
              <a:ea typeface="华文仿宋" pitchFamily="2" charset="-122"/>
            </a:endParaRPr>
          </a:p>
          <a:p>
            <a:pPr marL="361950" indent="-361950" defTabSz="955675"/>
            <a:endParaRPr lang="en-US" altLang="zh-CN" sz="2000" b="1" dirty="0" smtClean="0">
              <a:latin typeface="华文仿宋" pitchFamily="2" charset="-122"/>
              <a:ea typeface="华文仿宋" pitchFamily="2" charset="-122"/>
            </a:endParaRPr>
          </a:p>
          <a:p>
            <a:pPr marL="361950" indent="-361950" defTabSz="955675"/>
            <a:r>
              <a:rPr lang="en-US" altLang="zh-CN" sz="2000" b="1" dirty="0" smtClean="0">
                <a:latin typeface="华文仿宋" pitchFamily="2" charset="-122"/>
                <a:ea typeface="华文仿宋" pitchFamily="2" charset="-122"/>
              </a:rPr>
              <a:t>C</a:t>
            </a:r>
            <a:r>
              <a:rPr lang="zh-CN" altLang="en-US" sz="2000" b="1" dirty="0" smtClean="0">
                <a:latin typeface="华文仿宋" pitchFamily="2" charset="-122"/>
                <a:ea typeface="华文仿宋" pitchFamily="2" charset="-122"/>
              </a:rPr>
              <a:t>、火上浇油</a:t>
            </a:r>
            <a:endParaRPr lang="en-US" altLang="zh-CN" sz="2000" b="1" dirty="0" smtClean="0">
              <a:latin typeface="华文仿宋" pitchFamily="2" charset="-122"/>
              <a:ea typeface="华文仿宋" pitchFamily="2" charset="-122"/>
            </a:endParaRPr>
          </a:p>
          <a:p>
            <a:pPr marL="361950" indent="-361950" defTabSz="955675"/>
            <a:endParaRPr lang="en-US" altLang="zh-CN" sz="2000" b="1" dirty="0" smtClean="0">
              <a:latin typeface="华文仿宋" pitchFamily="2" charset="-122"/>
              <a:ea typeface="华文仿宋" pitchFamily="2" charset="-122"/>
            </a:endParaRPr>
          </a:p>
          <a:p>
            <a:pPr marL="361950" indent="-361950" defTabSz="955675"/>
            <a:r>
              <a:rPr lang="en-US" altLang="zh-CN" sz="2000" b="1" dirty="0" smtClean="0">
                <a:latin typeface="华文仿宋" pitchFamily="2" charset="-122"/>
                <a:ea typeface="华文仿宋" pitchFamily="2" charset="-122"/>
              </a:rPr>
              <a:t>D</a:t>
            </a:r>
            <a:r>
              <a:rPr lang="zh-CN" altLang="en-US" sz="2000" b="1" dirty="0" smtClean="0">
                <a:latin typeface="华文仿宋" pitchFamily="2" charset="-122"/>
                <a:ea typeface="华文仿宋" pitchFamily="2" charset="-122"/>
              </a:rPr>
              <a:t>、使用可乐进行灭火</a:t>
            </a:r>
            <a:endParaRPr lang="en-US" altLang="zh-CN" sz="2000" b="1" dirty="0" smtClean="0">
              <a:latin typeface="华文仿宋" pitchFamily="2" charset="-122"/>
              <a:ea typeface="华文仿宋" pitchFamily="2" charset="-122"/>
            </a:endParaRPr>
          </a:p>
          <a:p>
            <a:pPr marL="361950" indent="-361950" defTabSz="955675"/>
            <a:endParaRPr lang="en-US" altLang="zh-CN" sz="2000" b="1" dirty="0" smtClean="0">
              <a:latin typeface="华文仿宋" pitchFamily="2" charset="-122"/>
              <a:ea typeface="华文仿宋" pitchFamily="2" charset="-122"/>
            </a:endParaRPr>
          </a:p>
          <a:p>
            <a:pPr marL="361950" indent="-361950" defTabSz="955675"/>
            <a:r>
              <a:rPr lang="en-US" altLang="zh-CN" sz="2000" b="1" dirty="0" smtClean="0">
                <a:latin typeface="华文仿宋" pitchFamily="2" charset="-122"/>
                <a:ea typeface="华文仿宋" pitchFamily="2" charset="-122"/>
              </a:rPr>
              <a:t>E</a:t>
            </a:r>
            <a:r>
              <a:rPr lang="zh-CN" altLang="en-US" sz="2000" b="1" dirty="0" smtClean="0">
                <a:latin typeface="华文仿宋" pitchFamily="2" charset="-122"/>
                <a:ea typeface="华文仿宋" pitchFamily="2" charset="-122"/>
              </a:rPr>
              <a:t>、使用灭火毯、灭火器进行灭火</a:t>
            </a:r>
            <a:endParaRPr lang="en-US" altLang="zh-CN" sz="2000" b="1" dirty="0" smtClean="0">
              <a:latin typeface="华文仿宋" pitchFamily="2" charset="-122"/>
              <a:ea typeface="华文仿宋" pitchFamily="2" charset="-122"/>
            </a:endParaRPr>
          </a:p>
          <a:p>
            <a:pPr marL="361950" indent="-361950" defTabSz="955675"/>
            <a:endParaRPr lang="en-US" altLang="zh-CN" sz="2000" b="1" dirty="0" smtClean="0">
              <a:latin typeface="华文仿宋" pitchFamily="2" charset="-122"/>
              <a:ea typeface="华文仿宋" pitchFamily="2" charset="-122"/>
            </a:endParaRPr>
          </a:p>
          <a:p>
            <a:pPr marL="361950" indent="-361950" defTabSz="955675"/>
            <a:r>
              <a:rPr lang="en-US" altLang="zh-CN" sz="2000" b="1" dirty="0" smtClean="0">
                <a:latin typeface="华文仿宋" pitchFamily="2" charset="-122"/>
                <a:ea typeface="华文仿宋" pitchFamily="2" charset="-122"/>
              </a:rPr>
              <a:t>F</a:t>
            </a:r>
            <a:r>
              <a:rPr lang="zh-CN" altLang="en-US" sz="2000" b="1" dirty="0" smtClean="0">
                <a:latin typeface="华文仿宋" pitchFamily="2" charset="-122"/>
                <a:ea typeface="华文仿宋" pitchFamily="2" charset="-122"/>
              </a:rPr>
              <a:t>、将准备炒的菜倒进锅里面</a:t>
            </a:r>
            <a:endParaRPr lang="en-US" altLang="zh-CN" sz="2000" b="1" dirty="0" smtClean="0">
              <a:latin typeface="华文仿宋" pitchFamily="2" charset="-122"/>
              <a:ea typeface="华文仿宋" pitchFamily="2" charset="-122"/>
            </a:endParaRPr>
          </a:p>
          <a:p>
            <a:pPr marL="361950" indent="-361950" defTabSz="955675"/>
            <a:endParaRPr lang="en-US" altLang="zh-CN" sz="2000" b="1" dirty="0" smtClean="0">
              <a:latin typeface="华文仿宋" pitchFamily="2" charset="-122"/>
              <a:ea typeface="华文仿宋" pitchFamily="2" charset="-122"/>
            </a:endParaRPr>
          </a:p>
          <a:p>
            <a:pPr marL="361950" indent="-361950" defTabSz="955675"/>
            <a:endParaRPr lang="en-US" altLang="zh-CN" sz="2000" b="1" dirty="0" smtClean="0">
              <a:latin typeface="华文仿宋" pitchFamily="2" charset="-122"/>
              <a:ea typeface="华文仿宋" pitchFamily="2" charset="-122"/>
            </a:endParaRPr>
          </a:p>
          <a:p>
            <a:pPr marL="361950" indent="-361950" defTabSz="955675"/>
            <a:r>
              <a:rPr lang="en-US" altLang="zh-CN" sz="2000" b="1" dirty="0" smtClean="0">
                <a:latin typeface="华文仿宋" pitchFamily="2" charset="-122"/>
                <a:ea typeface="华文仿宋" pitchFamily="2" charset="-122"/>
              </a:rPr>
              <a:t>                                      </a:t>
            </a:r>
            <a:r>
              <a:rPr lang="zh-CN" altLang="en-US" sz="2800" b="1" dirty="0" smtClean="0">
                <a:solidFill>
                  <a:srgbClr val="00B050"/>
                </a:solidFill>
                <a:latin typeface="华文仿宋" pitchFamily="2" charset="-122"/>
                <a:ea typeface="华文仿宋" pitchFamily="2" charset="-122"/>
              </a:rPr>
              <a:t>正确答案：</a:t>
            </a:r>
            <a:r>
              <a:rPr lang="en-US" altLang="zh-CN" sz="2800" b="1" u="sng" dirty="0" smtClean="0">
                <a:solidFill>
                  <a:srgbClr val="00B050"/>
                </a:solidFill>
                <a:latin typeface="华文仿宋" pitchFamily="2" charset="-122"/>
                <a:ea typeface="华文仿宋" pitchFamily="2" charset="-122"/>
              </a:rPr>
              <a:t>B C D E F </a:t>
            </a:r>
          </a:p>
          <a:p>
            <a:pPr marL="361950" indent="-361950" defTabSz="955675"/>
            <a:endParaRPr lang="en-US" altLang="zh-CN" sz="2000" b="1" dirty="0" smtClean="0">
              <a:latin typeface="华文仿宋" pitchFamily="2" charset="-122"/>
              <a:ea typeface="华文仿宋" pitchFamily="2" charset="-122"/>
            </a:endParaRPr>
          </a:p>
          <a:p>
            <a:pPr marL="361950" indent="-361950" defTabSz="955675"/>
            <a:endParaRPr lang="zh-CN" altLang="en-US" sz="2000" b="1" dirty="0">
              <a:latin typeface="华文仿宋" pitchFamily="2" charset="-122"/>
              <a:ea typeface="华文仿宋" pitchFamily="2" charset="-122"/>
            </a:endParaRPr>
          </a:p>
        </p:txBody>
      </p:sp>
      <p:pic>
        <p:nvPicPr>
          <p:cNvPr id="6" name="油锅起火可用锅盖灭火是真的吗？.mp4">
            <a:hlinkClick r:id="" action="ppaction://media"/>
          </p:cNvPr>
          <p:cNvPicPr>
            <a:picLocks noRot="1" noChangeAspect="1"/>
          </p:cNvPicPr>
          <p:nvPr>
            <a:videoFile r:link="rId1"/>
          </p:nvPr>
        </p:nvPicPr>
        <p:blipFill>
          <a:blip r:embed="rId3" cstate="print"/>
          <a:stretch>
            <a:fillRect/>
          </a:stretch>
        </p:blipFill>
        <p:spPr>
          <a:xfrm>
            <a:off x="6400800" y="914400"/>
            <a:ext cx="3048000" cy="228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20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blinds(horizontal)">
                                      <p:cBhvr>
                                        <p:cTn id="16" dur="20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blinds(horizontal)">
                                      <p:cBhvr>
                                        <p:cTn id="21" dur="2000"/>
                                        <p:tgtEl>
                                          <p:spTgt spid="3">
                                            <p:txEl>
                                              <p:pRg st="10" end="1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blinds(horizontal)">
                                      <p:cBhvr>
                                        <p:cTn id="26" dur="2000"/>
                                        <p:tgtEl>
                                          <p:spTgt spid="3">
                                            <p:txEl>
                                              <p:pRg st="12" end="1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animEffect transition="in" filter="blinds(horizontal)">
                                      <p:cBhvr>
                                        <p:cTn id="31" dur="2000"/>
                                        <p:tgtEl>
                                          <p:spTgt spid="3">
                                            <p:txEl>
                                              <p:pRg st="14" end="1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4" fill="hold" nodeType="clickEffect">
                                  <p:stCondLst>
                                    <p:cond delay="0"/>
                                  </p:stCondLst>
                                  <p:childTnLst>
                                    <p:set>
                                      <p:cBhvr>
                                        <p:cTn id="35" dur="1" fill="hold">
                                          <p:stCondLst>
                                            <p:cond delay="0"/>
                                          </p:stCondLst>
                                        </p:cTn>
                                        <p:tgtEl>
                                          <p:spTgt spid="3">
                                            <p:txEl>
                                              <p:pRg st="17" end="17"/>
                                            </p:txEl>
                                          </p:spTgt>
                                        </p:tgtEl>
                                        <p:attrNameLst>
                                          <p:attrName>style.visibility</p:attrName>
                                        </p:attrNameLst>
                                      </p:cBhvr>
                                      <p:to>
                                        <p:strVal val="visible"/>
                                      </p:to>
                                    </p:set>
                                    <p:animEffect transition="in" filter="wheel(4)">
                                      <p:cBhvr>
                                        <p:cTn id="36" dur="20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6"/>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6"/>
                                        </p:tgtEl>
                                      </p:cBhvr>
                                    </p:cmd>
                                  </p:childTnLst>
                                </p:cTn>
                              </p:par>
                            </p:childTnLst>
                          </p:cTn>
                        </p:par>
                      </p:childTnLst>
                    </p:cTn>
                  </p:par>
                </p:childTnLst>
              </p:cTn>
              <p:nextCondLst>
                <p:cond evt="onClick" delay="0">
                  <p:tgtEl>
                    <p:spTgt spid="6"/>
                  </p:tgtEl>
                </p:cond>
              </p:nextCondLst>
            </p:seq>
            <p:video>
              <p:cMediaNode>
                <p:cTn id="42"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73</a:t>
            </a:fld>
            <a:endParaRPr lang="en-US" altLang="zh-CN"/>
          </a:p>
        </p:txBody>
      </p:sp>
      <p:sp>
        <p:nvSpPr>
          <p:cNvPr id="3" name="矩形 2"/>
          <p:cNvSpPr/>
          <p:nvPr/>
        </p:nvSpPr>
        <p:spPr>
          <a:xfrm>
            <a:off x="1524000" y="1600200"/>
            <a:ext cx="6019800" cy="523220"/>
          </a:xfrm>
          <a:prstGeom prst="rect">
            <a:avLst/>
          </a:prstGeom>
        </p:spPr>
        <p:txBody>
          <a:bodyPr wrap="square">
            <a:spAutoFit/>
          </a:bodyPr>
          <a:lstStyle/>
          <a:p>
            <a:pPr marL="361950" indent="-361950" defTabSz="955675"/>
            <a:r>
              <a:rPr lang="zh-CN" altLang="en-US" sz="2800" b="1" dirty="0" smtClean="0">
                <a:latin typeface="华文仿宋" pitchFamily="2" charset="-122"/>
                <a:ea typeface="华文仿宋" pitchFamily="2" charset="-122"/>
              </a:rPr>
              <a:t>面对高层建筑火灾我们该怎么办？</a:t>
            </a:r>
            <a:endParaRPr lang="en-US" altLang="zh-CN" sz="2800" b="1" dirty="0" smtClean="0">
              <a:latin typeface="华文仿宋" pitchFamily="2" charset="-122"/>
              <a:ea typeface="华文仿宋" pitchFamily="2" charset="-122"/>
            </a:endParaRPr>
          </a:p>
        </p:txBody>
      </p:sp>
      <p:pic>
        <p:nvPicPr>
          <p:cNvPr id="5" name="高层建筑火灾警示片.mp4">
            <a:hlinkClick r:id="" action="ppaction://media"/>
          </p:cNvPr>
          <p:cNvPicPr>
            <a:picLocks noRot="1" noChangeAspect="1"/>
          </p:cNvPicPr>
          <p:nvPr>
            <a:videoFile r:link="rId1"/>
          </p:nvPr>
        </p:nvPicPr>
        <p:blipFill>
          <a:blip r:embed="rId3" cstate="print"/>
          <a:stretch>
            <a:fillRect/>
          </a:stretch>
        </p:blipFill>
        <p:spPr>
          <a:xfrm>
            <a:off x="6477000" y="2971800"/>
            <a:ext cx="2286000" cy="2286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74</a:t>
            </a:fld>
            <a:endParaRPr lang="en-US" altLang="zh-CN"/>
          </a:p>
        </p:txBody>
      </p:sp>
      <p:sp>
        <p:nvSpPr>
          <p:cNvPr id="3" name="Rectangle 3"/>
          <p:cNvSpPr txBox="1">
            <a:spLocks noChangeArrowheads="1"/>
          </p:cNvSpPr>
          <p:nvPr/>
        </p:nvSpPr>
        <p:spPr bwMode="auto">
          <a:xfrm>
            <a:off x="609601" y="762000"/>
            <a:ext cx="4343400" cy="5791200"/>
          </a:xfrm>
          <a:prstGeom prst="rect">
            <a:avLst/>
          </a:prstGeom>
          <a:noFill/>
          <a:ln w="9525">
            <a:noFill/>
            <a:miter lim="800000"/>
            <a:headEnd/>
            <a:tailEnd/>
          </a:ln>
        </p:spPr>
        <p:txBody>
          <a:bodyPr lIns="95747" tIns="47873" rIns="95747" bIns="47873"/>
          <a:lstStyle/>
          <a:p>
            <a:pPr marL="361950" indent="-361950" defTabSz="955675"/>
            <a:r>
              <a:rPr lang="zh-CN" altLang="en-US" sz="2000" b="1" u="sng" dirty="0" smtClean="0">
                <a:solidFill>
                  <a:srgbClr val="00B050"/>
                </a:solidFill>
                <a:latin typeface="华文仿宋" pitchFamily="2" charset="-122"/>
                <a:ea typeface="华文仿宋" pitchFamily="2" charset="-122"/>
              </a:rPr>
              <a:t>案例一：</a:t>
            </a:r>
            <a:endParaRPr lang="en-US" altLang="zh-CN" sz="2000" b="1" u="sng" dirty="0" smtClean="0">
              <a:solidFill>
                <a:srgbClr val="00B050"/>
              </a:solidFill>
              <a:latin typeface="华文仿宋" pitchFamily="2" charset="-122"/>
              <a:ea typeface="华文仿宋" pitchFamily="2" charset="-122"/>
            </a:endParaRPr>
          </a:p>
          <a:p>
            <a:pPr marL="361950" indent="-361950" defTabSz="955675"/>
            <a:r>
              <a:rPr lang="en-US" altLang="zh-CN" sz="2000" dirty="0" smtClean="0"/>
              <a:t>      2010</a:t>
            </a:r>
            <a:r>
              <a:rPr lang="zh-CN" altLang="zh-CN" sz="2000" dirty="0" smtClean="0"/>
              <a:t>年</a:t>
            </a:r>
            <a:r>
              <a:rPr lang="en-US" altLang="zh-CN" sz="2000" dirty="0" smtClean="0"/>
              <a:t>11</a:t>
            </a:r>
            <a:r>
              <a:rPr lang="zh-CN" altLang="zh-CN" sz="2000" dirty="0" smtClean="0"/>
              <a:t>月</a:t>
            </a:r>
            <a:r>
              <a:rPr lang="en-US" altLang="zh-CN" sz="2000" dirty="0" smtClean="0"/>
              <a:t>15</a:t>
            </a:r>
            <a:r>
              <a:rPr lang="zh-CN" altLang="zh-CN" sz="2000" dirty="0" smtClean="0"/>
              <a:t>日</a:t>
            </a:r>
            <a:r>
              <a:rPr lang="en-US" altLang="zh-CN" sz="2000" dirty="0" smtClean="0"/>
              <a:t>14</a:t>
            </a:r>
            <a:r>
              <a:rPr lang="zh-CN" altLang="zh-CN" sz="2000" dirty="0" smtClean="0"/>
              <a:t>时左右，位于上海市静安区胶州路一栋教师公寓楼起火，消防部门第一时间调集了</a:t>
            </a:r>
            <a:r>
              <a:rPr lang="en-US" altLang="zh-CN" sz="2000" dirty="0" smtClean="0"/>
              <a:t>45</a:t>
            </a:r>
            <a:r>
              <a:rPr lang="zh-CN" altLang="zh-CN" sz="2000" dirty="0" smtClean="0"/>
              <a:t>个中队</a:t>
            </a:r>
            <a:r>
              <a:rPr lang="en-US" altLang="zh-CN" sz="2000" dirty="0" smtClean="0"/>
              <a:t>1300</a:t>
            </a:r>
            <a:r>
              <a:rPr lang="zh-CN" altLang="zh-CN" sz="2000" dirty="0" smtClean="0"/>
              <a:t>多名消防官兵展开生死营救，但大火从开始燃烧蔓延至</a:t>
            </a:r>
            <a:r>
              <a:rPr lang="en-US" altLang="zh-CN" sz="2000" dirty="0" smtClean="0"/>
              <a:t>28</a:t>
            </a:r>
            <a:r>
              <a:rPr lang="zh-CN" altLang="zh-CN" sz="2000" dirty="0" smtClean="0"/>
              <a:t>层顶楼只用了不到</a:t>
            </a:r>
            <a:r>
              <a:rPr lang="en-US" altLang="zh-CN" sz="2000" dirty="0" smtClean="0"/>
              <a:t>4</a:t>
            </a:r>
            <a:r>
              <a:rPr lang="zh-CN" altLang="zh-CN" sz="2000" dirty="0" smtClean="0"/>
              <a:t>分钟，楼内大量人员来不及撤离，最终造成</a:t>
            </a:r>
            <a:r>
              <a:rPr lang="en-US" altLang="zh-CN" sz="2000" dirty="0" smtClean="0"/>
              <a:t>58</a:t>
            </a:r>
            <a:r>
              <a:rPr lang="zh-CN" altLang="zh-CN" sz="2000" dirty="0" smtClean="0"/>
              <a:t>人不幸遇难。</a:t>
            </a:r>
            <a:endParaRPr lang="en-US" altLang="zh-CN" sz="2000" dirty="0" smtClean="0"/>
          </a:p>
          <a:p>
            <a:pPr marL="361950" indent="-361950" defTabSz="955675"/>
            <a:r>
              <a:rPr lang="en-US" altLang="zh-CN" sz="2000" dirty="0" smtClean="0"/>
              <a:t>      </a:t>
            </a:r>
            <a:r>
              <a:rPr lang="zh-CN" altLang="en-US" sz="2000" b="1" dirty="0" smtClean="0"/>
              <a:t>原因分析：</a:t>
            </a:r>
            <a:r>
              <a:rPr lang="zh-CN" altLang="zh-CN" sz="2000" dirty="0" smtClean="0"/>
              <a:t>据调查，大楼起火前正在进行外墙节能改造工程，但该工程违法违规多次分包，施工现场消防安全管理混乱，无证电焊工违章操作，并使用大量尼龙网、聚氨酯泡沫等易燃可燃材料是这起大火发生的主要原因。</a:t>
            </a:r>
          </a:p>
          <a:p>
            <a:pPr marL="361950" indent="-361950" defTabSz="955675"/>
            <a:r>
              <a:rPr lang="en-US" altLang="zh-CN" sz="2800" b="1" u="sng" dirty="0" smtClean="0">
                <a:solidFill>
                  <a:srgbClr val="00B050"/>
                </a:solidFill>
                <a:latin typeface="华文仿宋" pitchFamily="2" charset="-122"/>
                <a:ea typeface="华文仿宋" pitchFamily="2" charset="-122"/>
              </a:rPr>
              <a:t> </a:t>
            </a:r>
          </a:p>
          <a:p>
            <a:pPr marL="361950" indent="-361950" defTabSz="955675"/>
            <a:endParaRPr lang="en-US" altLang="zh-CN" sz="2000" b="1" dirty="0" smtClean="0">
              <a:latin typeface="华文仿宋" pitchFamily="2" charset="-122"/>
              <a:ea typeface="华文仿宋" pitchFamily="2" charset="-122"/>
            </a:endParaRPr>
          </a:p>
          <a:p>
            <a:pPr marL="361950" indent="-361950" defTabSz="955675"/>
            <a:endParaRPr lang="zh-CN" altLang="en-US" sz="2000" b="1" dirty="0">
              <a:latin typeface="华文仿宋" pitchFamily="2" charset="-122"/>
              <a:ea typeface="华文仿宋" pitchFamily="2" charset="-122"/>
            </a:endParaRPr>
          </a:p>
        </p:txBody>
      </p:sp>
      <p:pic>
        <p:nvPicPr>
          <p:cNvPr id="4" name="图片 3" descr="图片1.jpg"/>
          <p:cNvPicPr>
            <a:picLocks noChangeAspect="1"/>
          </p:cNvPicPr>
          <p:nvPr/>
        </p:nvPicPr>
        <p:blipFill>
          <a:blip r:embed="rId2" cstate="print"/>
          <a:stretch>
            <a:fillRect/>
          </a:stretch>
        </p:blipFill>
        <p:spPr>
          <a:xfrm>
            <a:off x="5029200" y="446049"/>
            <a:ext cx="4508500" cy="5965902"/>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75</a:t>
            </a:fld>
            <a:endParaRPr lang="en-US" altLang="zh-CN"/>
          </a:p>
        </p:txBody>
      </p:sp>
      <p:sp>
        <p:nvSpPr>
          <p:cNvPr id="3" name="矩形 2"/>
          <p:cNvSpPr/>
          <p:nvPr/>
        </p:nvSpPr>
        <p:spPr>
          <a:xfrm>
            <a:off x="381000" y="1066800"/>
            <a:ext cx="3733800" cy="4770537"/>
          </a:xfrm>
          <a:prstGeom prst="rect">
            <a:avLst/>
          </a:prstGeom>
        </p:spPr>
        <p:txBody>
          <a:bodyPr wrap="square">
            <a:spAutoFit/>
          </a:bodyPr>
          <a:lstStyle/>
          <a:p>
            <a:r>
              <a:rPr lang="zh-CN" altLang="en-US" b="1" u="sng" dirty="0" smtClean="0">
                <a:solidFill>
                  <a:srgbClr val="3333FF"/>
                </a:solidFill>
              </a:rPr>
              <a:t>案例二：</a:t>
            </a:r>
            <a:endParaRPr lang="en-US" altLang="zh-CN" b="1" u="sng" dirty="0" smtClean="0">
              <a:solidFill>
                <a:srgbClr val="3333FF"/>
              </a:solidFill>
            </a:endParaRPr>
          </a:p>
          <a:p>
            <a:r>
              <a:rPr lang="en-US" altLang="zh-CN" dirty="0" smtClean="0"/>
              <a:t>2017</a:t>
            </a:r>
            <a:r>
              <a:rPr lang="zh-CN" altLang="zh-CN" dirty="0" smtClean="0"/>
              <a:t>年</a:t>
            </a:r>
            <a:r>
              <a:rPr lang="en-US" altLang="zh-CN" dirty="0" smtClean="0"/>
              <a:t>7</a:t>
            </a:r>
            <a:r>
              <a:rPr lang="zh-CN" altLang="zh-CN" dirty="0" smtClean="0"/>
              <a:t>月</a:t>
            </a:r>
            <a:r>
              <a:rPr lang="en-US" altLang="zh-CN" dirty="0" smtClean="0"/>
              <a:t>18</a:t>
            </a:r>
            <a:r>
              <a:rPr lang="zh-CN" altLang="zh-CN" dirty="0" smtClean="0"/>
              <a:t>日，浙江省杭州市蓝色钱江小区</a:t>
            </a:r>
            <a:r>
              <a:rPr lang="en-US" altLang="zh-CN" dirty="0" smtClean="0"/>
              <a:t>2</a:t>
            </a:r>
            <a:r>
              <a:rPr lang="zh-CN" altLang="zh-CN" dirty="0" smtClean="0"/>
              <a:t>幢</a:t>
            </a:r>
            <a:r>
              <a:rPr lang="en-US" altLang="zh-CN" dirty="0" smtClean="0"/>
              <a:t>1</a:t>
            </a:r>
            <a:r>
              <a:rPr lang="zh-CN" altLang="zh-CN" dirty="0" smtClean="0"/>
              <a:t>单元</a:t>
            </a:r>
            <a:r>
              <a:rPr lang="en-US" altLang="zh-CN" dirty="0" smtClean="0"/>
              <a:t>18</a:t>
            </a:r>
            <a:r>
              <a:rPr lang="zh-CN" altLang="zh-CN" dirty="0" smtClean="0"/>
              <a:t>楼一住户家中由于保姆纵火，造成</a:t>
            </a:r>
            <a:r>
              <a:rPr lang="en-US" altLang="zh-CN" dirty="0" smtClean="0"/>
              <a:t>4</a:t>
            </a:r>
            <a:r>
              <a:rPr lang="zh-CN" altLang="zh-CN" dirty="0" smtClean="0"/>
              <a:t>人死亡，引起了社会的广泛关注。据媒体报道，物业管理单位未按规定严格落实巡查制度，火灾发生时，消控室值班人员未取得建构筑物消防员职业资格证书，无证上岗；消防车道被绿化覆盖，影响消防车辆通行、停放，火灾发生时，水泵房的消火栓泵控制开关未处于自动状态，按下消火栓起泵按钮后，消火栓泵依然无法启动，这些因素都给灭火行动带来了影响。</a:t>
            </a:r>
            <a:endParaRPr lang="zh-CN" altLang="en-US" dirty="0"/>
          </a:p>
        </p:txBody>
      </p:sp>
      <p:pic>
        <p:nvPicPr>
          <p:cNvPr id="4" name="图片 3" descr="mmexport1502765456704.jpg"/>
          <p:cNvPicPr>
            <a:picLocks noChangeAspect="1"/>
          </p:cNvPicPr>
          <p:nvPr/>
        </p:nvPicPr>
        <p:blipFill>
          <a:blip r:embed="rId2" cstate="print"/>
          <a:stretch>
            <a:fillRect/>
          </a:stretch>
        </p:blipFill>
        <p:spPr>
          <a:xfrm>
            <a:off x="4114800" y="1400174"/>
            <a:ext cx="5105400" cy="469582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76</a:t>
            </a:fld>
            <a:endParaRPr lang="en-US" altLang="zh-CN"/>
          </a:p>
        </p:txBody>
      </p:sp>
      <p:sp>
        <p:nvSpPr>
          <p:cNvPr id="253953" name="Rectangle 1"/>
          <p:cNvSpPr>
            <a:spLocks noChangeArrowheads="1"/>
          </p:cNvSpPr>
          <p:nvPr/>
        </p:nvSpPr>
        <p:spPr bwMode="auto">
          <a:xfrm>
            <a:off x="457200" y="838200"/>
            <a:ext cx="32004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dirty="0" smtClean="0">
                <a:ln>
                  <a:noFill/>
                </a:ln>
                <a:solidFill>
                  <a:schemeClr val="tx1"/>
                </a:solidFill>
                <a:effectLst/>
                <a:latin typeface="Calibri" pitchFamily="34" charset="0"/>
                <a:ea typeface="宋体" pitchFamily="2" charset="-122"/>
                <a:cs typeface="Courier New" pitchFamily="49" charset="0"/>
              </a:rPr>
              <a:t>高楼火灾逃生注意五事项</a:t>
            </a:r>
            <a:endParaRPr kumimoji="0" 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 name="矩形 3"/>
          <p:cNvSpPr/>
          <p:nvPr/>
        </p:nvSpPr>
        <p:spPr>
          <a:xfrm>
            <a:off x="457200" y="1600200"/>
            <a:ext cx="9067800" cy="18466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smtClean="0"/>
              <a:t>1</a:t>
            </a:r>
            <a:r>
              <a:rPr lang="zh-CN" altLang="en-US" dirty="0" smtClean="0"/>
              <a:t>、</a:t>
            </a:r>
            <a:r>
              <a:rPr lang="zh-CN" altLang="zh-CN" dirty="0" smtClean="0"/>
              <a:t>事先了解和熟悉住宅的疏散通道和安全出口情况，做到心中有数，以防万一。高层居住建筑至少有两部楼梯可以供疏散使用。火灾发生后，可以寻着指示灯或者疏散标识逃生。千万不要乘坐电梯，电梯是浓烟的“快速通道”，而且电梯往往容易断电而造成停运，人在电梯里随时会被浓烟毒气熏呛而窒息。选择楼道逃生，通过浓烟区时，要尽可能以最低姿势或匍匐姿势快速前进，并用湿毛巾捂住口鼻。不要向狭窄的角落退避，如墙角、桌子底下、大衣柜里等</a:t>
            </a:r>
            <a:endParaRPr lang="zh-CN" altLang="en-US" dirty="0"/>
          </a:p>
        </p:txBody>
      </p:sp>
      <p:sp>
        <p:nvSpPr>
          <p:cNvPr id="8" name="矩形 7"/>
          <p:cNvSpPr/>
          <p:nvPr/>
        </p:nvSpPr>
        <p:spPr>
          <a:xfrm>
            <a:off x="457200" y="3657600"/>
            <a:ext cx="8991600" cy="27238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smtClean="0"/>
              <a:t>2</a:t>
            </a:r>
            <a:r>
              <a:rPr lang="zh-CN" altLang="en-US" dirty="0" smtClean="0"/>
              <a:t>、</a:t>
            </a:r>
            <a:r>
              <a:rPr lang="zh-CN" altLang="zh-CN" dirty="0" smtClean="0"/>
              <a:t>火灾在小火阶段时，千万不要惊慌失措，可以用灭火器或者消防拴第一时间扑灭，此时还应呼喊周围的人出来参与灭火和报警，如果火势无法控制，应该立即逃生，并且走时要把房门关上，防止烟气进入走道。逃出火场后，不要贪恋财物，再返险地。当起火点在其他房间或者楼层，开门前应该用手触摸一下门的把手，如果把手的温度已经很高，或者烟雾从门缝中往里钻，则说明外面的火已经很大，千万不要贸然地打开房门，如果门锁温度正常，或者门缝没有烟雾钻进来，说明火离自己还有一段距离，这时候可以打开一道门缝，观察一下外面的情况。开门时应该用一只脚抵住门，防止外面的热浪将门冲开，造成火势蔓延，在确信大火并没有对自己构成威胁的情况下，这时候尽快地逃离火场</a:t>
            </a: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77</a:t>
            </a:fld>
            <a:endParaRPr lang="en-US" altLang="zh-CN"/>
          </a:p>
        </p:txBody>
      </p:sp>
      <p:sp>
        <p:nvSpPr>
          <p:cNvPr id="3" name="矩形 2"/>
          <p:cNvSpPr/>
          <p:nvPr/>
        </p:nvSpPr>
        <p:spPr>
          <a:xfrm>
            <a:off x="762000" y="1429941"/>
            <a:ext cx="8610600" cy="1846659"/>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smtClean="0"/>
              <a:t>3</a:t>
            </a:r>
            <a:r>
              <a:rPr lang="zh-CN" altLang="en-US" dirty="0" smtClean="0"/>
              <a:t>、</a:t>
            </a:r>
            <a:r>
              <a:rPr lang="zh-CN" altLang="zh-CN" dirty="0" smtClean="0"/>
              <a:t>当大火和浓烟已经封闭通道，应关闭房间内所有门窗，防止空气对流，延迟火焰蔓延的速度，还可以用一些布条堵住门窗的缝隙，有条件的情况下，可以用水浇在门窗上降低它的温度，等待救援。在居住楼层较高（超过</a:t>
            </a:r>
            <a:r>
              <a:rPr lang="en-US" altLang="zh-CN" dirty="0" smtClean="0"/>
              <a:t>3</a:t>
            </a:r>
            <a:r>
              <a:rPr lang="zh-CN" altLang="zh-CN" dirty="0" smtClean="0"/>
              <a:t>米）的情况下，不能盲目地跳楼，要向外发出呼救的信号，可以抛一些沙发垫、枕头这些软的物体，夜间可以打开手电，使下面的人能够知道这里有人，以便能够及时得到救助</a:t>
            </a:r>
            <a:endParaRPr lang="zh-CN" altLang="en-US" dirty="0"/>
          </a:p>
        </p:txBody>
      </p:sp>
      <p:sp>
        <p:nvSpPr>
          <p:cNvPr id="4" name="矩形 3"/>
          <p:cNvSpPr/>
          <p:nvPr/>
        </p:nvSpPr>
        <p:spPr>
          <a:xfrm>
            <a:off x="762000" y="3581400"/>
            <a:ext cx="8610600" cy="67710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smtClean="0"/>
              <a:t>4</a:t>
            </a:r>
            <a:r>
              <a:rPr lang="zh-CN" altLang="en-US" dirty="0" smtClean="0"/>
              <a:t>、</a:t>
            </a:r>
            <a:r>
              <a:rPr lang="zh-CN" altLang="zh-CN" dirty="0" smtClean="0"/>
              <a:t>一般高层建筑都会设有避难层，如果不能安全逃到地面，那么应往避难层逃生，在避难层等待救援</a:t>
            </a:r>
            <a:endParaRPr lang="zh-CN" altLang="en-US" dirty="0"/>
          </a:p>
        </p:txBody>
      </p:sp>
      <p:sp>
        <p:nvSpPr>
          <p:cNvPr id="5" name="矩形 4"/>
          <p:cNvSpPr/>
          <p:nvPr/>
        </p:nvSpPr>
        <p:spPr>
          <a:xfrm>
            <a:off x="762000" y="4572000"/>
            <a:ext cx="8610600" cy="67710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smtClean="0"/>
              <a:t>5</a:t>
            </a:r>
            <a:r>
              <a:rPr lang="zh-CN" altLang="en-US" dirty="0" smtClean="0"/>
              <a:t>、</a:t>
            </a:r>
            <a:r>
              <a:rPr lang="zh-CN" altLang="zh-CN" dirty="0" smtClean="0"/>
              <a:t>在火场中要互相帮助，共同逃生，对老、弱、病、残、孕妇、儿童及不熟悉环境的人要引导疏散，帮助逃生。</a:t>
            </a:r>
            <a:endParaRPr lang="zh-CN" altLang="en-US" dirty="0"/>
          </a:p>
        </p:txBody>
      </p:sp>
      <p:sp>
        <p:nvSpPr>
          <p:cNvPr id="6" name="Rectangle 1"/>
          <p:cNvSpPr>
            <a:spLocks noChangeArrowheads="1"/>
          </p:cNvSpPr>
          <p:nvPr/>
        </p:nvSpPr>
        <p:spPr bwMode="auto">
          <a:xfrm>
            <a:off x="457200" y="838200"/>
            <a:ext cx="32004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dirty="0" smtClean="0">
                <a:ln>
                  <a:noFill/>
                </a:ln>
                <a:solidFill>
                  <a:schemeClr val="tx1"/>
                </a:solidFill>
                <a:effectLst/>
                <a:latin typeface="Calibri" pitchFamily="34" charset="0"/>
                <a:ea typeface="宋体" pitchFamily="2" charset="-122"/>
                <a:cs typeface="Courier New" pitchFamily="49" charset="0"/>
              </a:rPr>
              <a:t>高楼火灾逃生注意五事项</a:t>
            </a:r>
            <a:endParaRPr kumimoji="0" 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C49A5AA7-3BF9-4ABB-BBC2-87E02AEDD342}" type="slidenum">
              <a:rPr lang="en-US" altLang="zh-CN" sz="1500"/>
              <a:pPr algn="r" defTabSz="955675"/>
              <a:t>78</a:t>
            </a:fld>
            <a:endParaRPr lang="en-US" altLang="zh-CN" sz="1500"/>
          </a:p>
        </p:txBody>
      </p:sp>
      <p:sp>
        <p:nvSpPr>
          <p:cNvPr id="9" name="Rectangle 3"/>
          <p:cNvSpPr txBox="1">
            <a:spLocks noChangeArrowheads="1"/>
          </p:cNvSpPr>
          <p:nvPr/>
        </p:nvSpPr>
        <p:spPr bwMode="auto">
          <a:xfrm>
            <a:off x="914400" y="1066800"/>
            <a:ext cx="8005763" cy="5181600"/>
          </a:xfrm>
          <a:prstGeom prst="rect">
            <a:avLst/>
          </a:prstGeom>
          <a:noFill/>
          <a:ln w="9525">
            <a:noFill/>
            <a:miter lim="800000"/>
            <a:headEnd/>
            <a:tailEnd/>
          </a:ln>
        </p:spPr>
        <p:txBody>
          <a:bodyPr lIns="95747" tIns="47873" rIns="95747" bIns="47873"/>
          <a:lstStyle/>
          <a:p>
            <a:pPr marL="361950" indent="-361950" defTabSz="955675"/>
            <a:endParaRPr lang="zh-CN" altLang="en-US" sz="2800" b="1" dirty="0">
              <a:latin typeface="黑体" pitchFamily="2" charset="-122"/>
              <a:ea typeface="黑体" pitchFamily="2" charset="-122"/>
            </a:endParaRPr>
          </a:p>
          <a:p>
            <a:pPr marL="361950" indent="-361950" defTabSz="955675"/>
            <a:r>
              <a:rPr lang="zh-CN" altLang="en-US" sz="2800" b="1" dirty="0">
                <a:latin typeface="黑体" pitchFamily="2" charset="-122"/>
                <a:ea typeface="黑体" pitchFamily="2" charset="-122"/>
              </a:rPr>
              <a:t>消防安全</a:t>
            </a:r>
            <a:r>
              <a:rPr lang="zh-CN" altLang="en-US" sz="2800" b="1" dirty="0">
                <a:latin typeface="华文仿宋"/>
                <a:ea typeface="黑体" pitchFamily="2" charset="-122"/>
              </a:rPr>
              <a:t>“</a:t>
            </a:r>
            <a:r>
              <a:rPr lang="zh-CN" altLang="en-US" sz="2800" b="1" dirty="0">
                <a:latin typeface="黑体" pitchFamily="2" charset="-122"/>
                <a:ea typeface="黑体" pitchFamily="2" charset="-122"/>
              </a:rPr>
              <a:t>四个能力</a:t>
            </a:r>
            <a:r>
              <a:rPr lang="zh-CN" altLang="en-US" sz="2800" b="1" dirty="0" smtClean="0">
                <a:latin typeface="黑体" pitchFamily="2" charset="-122"/>
                <a:ea typeface="黑体" pitchFamily="2" charset="-122"/>
              </a:rPr>
              <a:t>：</a:t>
            </a:r>
            <a:endParaRPr lang="en-US" altLang="zh-CN" sz="2800" b="1" dirty="0" smtClean="0">
              <a:latin typeface="黑体" pitchFamily="2" charset="-122"/>
              <a:ea typeface="黑体" pitchFamily="2" charset="-122"/>
            </a:endParaRPr>
          </a:p>
          <a:p>
            <a:pPr marL="361950" indent="-361950" defTabSz="955675"/>
            <a:endParaRPr lang="zh-CN" altLang="en-US" sz="2800" b="1" dirty="0">
              <a:latin typeface="黑体" pitchFamily="2" charset="-122"/>
              <a:ea typeface="黑体" pitchFamily="2" charset="-122"/>
            </a:endParaRPr>
          </a:p>
          <a:p>
            <a:pPr marL="361950" indent="-361950" defTabSz="955675"/>
            <a:r>
              <a:rPr lang="en-US" altLang="zh-CN" sz="2800" b="1" dirty="0">
                <a:latin typeface="华文仿宋" pitchFamily="2" charset="-122"/>
                <a:ea typeface="华文仿宋" pitchFamily="2" charset="-122"/>
              </a:rPr>
              <a:t>1</a:t>
            </a:r>
            <a:r>
              <a:rPr lang="zh-CN" altLang="en-US" sz="2800" b="1" dirty="0">
                <a:latin typeface="华文仿宋" pitchFamily="2" charset="-122"/>
                <a:ea typeface="华文仿宋" pitchFamily="2" charset="-122"/>
              </a:rPr>
              <a:t>、检查消除火灾隐患的</a:t>
            </a:r>
            <a:r>
              <a:rPr lang="zh-CN" altLang="en-US" sz="2800" b="1" dirty="0" smtClean="0">
                <a:latin typeface="华文仿宋" pitchFamily="2" charset="-122"/>
                <a:ea typeface="华文仿宋" pitchFamily="2" charset="-122"/>
              </a:rPr>
              <a:t>能力</a:t>
            </a:r>
            <a:endParaRPr lang="en-US" altLang="zh-CN" sz="2800" b="1" dirty="0" smtClean="0">
              <a:latin typeface="华文仿宋" pitchFamily="2" charset="-122"/>
              <a:ea typeface="华文仿宋" pitchFamily="2" charset="-122"/>
            </a:endParaRPr>
          </a:p>
          <a:p>
            <a:pPr marL="361950" indent="-361950" defTabSz="955675"/>
            <a:endParaRPr lang="zh-CN" altLang="en-US" sz="2800" b="1" dirty="0">
              <a:latin typeface="华文仿宋" pitchFamily="2" charset="-122"/>
              <a:ea typeface="华文仿宋" pitchFamily="2" charset="-122"/>
            </a:endParaRPr>
          </a:p>
          <a:p>
            <a:pPr marL="361950" indent="-361950" defTabSz="955675"/>
            <a:r>
              <a:rPr lang="en-US" altLang="zh-CN" sz="2800" b="1" dirty="0">
                <a:latin typeface="华文仿宋" pitchFamily="2" charset="-122"/>
                <a:ea typeface="华文仿宋" pitchFamily="2" charset="-122"/>
              </a:rPr>
              <a:t>2</a:t>
            </a:r>
            <a:r>
              <a:rPr lang="zh-CN" altLang="en-US" sz="2800" b="1" dirty="0">
                <a:latin typeface="华文仿宋" pitchFamily="2" charset="-122"/>
                <a:ea typeface="华文仿宋" pitchFamily="2" charset="-122"/>
              </a:rPr>
              <a:t>、扑救初起火灾的</a:t>
            </a:r>
            <a:r>
              <a:rPr lang="zh-CN" altLang="en-US" sz="2800" b="1" dirty="0" smtClean="0">
                <a:latin typeface="华文仿宋" pitchFamily="2" charset="-122"/>
                <a:ea typeface="华文仿宋" pitchFamily="2" charset="-122"/>
              </a:rPr>
              <a:t>能力</a:t>
            </a:r>
            <a:endParaRPr lang="en-US" altLang="zh-CN" sz="2800" b="1" dirty="0" smtClean="0">
              <a:latin typeface="华文仿宋" pitchFamily="2" charset="-122"/>
              <a:ea typeface="华文仿宋" pitchFamily="2" charset="-122"/>
            </a:endParaRPr>
          </a:p>
          <a:p>
            <a:pPr marL="361950" indent="-361950" defTabSz="955675"/>
            <a:endParaRPr lang="zh-CN" altLang="en-US" sz="2800" b="1" dirty="0">
              <a:latin typeface="华文仿宋" pitchFamily="2" charset="-122"/>
              <a:ea typeface="华文仿宋" pitchFamily="2" charset="-122"/>
            </a:endParaRPr>
          </a:p>
          <a:p>
            <a:pPr marL="361950" indent="-361950" defTabSz="955675"/>
            <a:r>
              <a:rPr lang="en-US" altLang="zh-CN" sz="2800" b="1" dirty="0">
                <a:latin typeface="华文仿宋" pitchFamily="2" charset="-122"/>
                <a:ea typeface="华文仿宋" pitchFamily="2" charset="-122"/>
              </a:rPr>
              <a:t>3</a:t>
            </a:r>
            <a:r>
              <a:rPr lang="zh-CN" altLang="en-US" sz="2800" b="1" dirty="0">
                <a:latin typeface="华文仿宋" pitchFamily="2" charset="-122"/>
                <a:ea typeface="华文仿宋" pitchFamily="2" charset="-122"/>
              </a:rPr>
              <a:t>、组织人员疏散逃生的</a:t>
            </a:r>
            <a:r>
              <a:rPr lang="zh-CN" altLang="en-US" sz="2800" b="1" dirty="0" smtClean="0">
                <a:latin typeface="华文仿宋" pitchFamily="2" charset="-122"/>
                <a:ea typeface="华文仿宋" pitchFamily="2" charset="-122"/>
              </a:rPr>
              <a:t>能力</a:t>
            </a:r>
            <a:endParaRPr lang="en-US" altLang="zh-CN" sz="2800" b="1" dirty="0" smtClean="0">
              <a:latin typeface="华文仿宋" pitchFamily="2" charset="-122"/>
              <a:ea typeface="华文仿宋" pitchFamily="2" charset="-122"/>
            </a:endParaRPr>
          </a:p>
          <a:p>
            <a:pPr marL="361950" indent="-361950" defTabSz="955675"/>
            <a:endParaRPr lang="zh-CN" altLang="en-US" sz="2800" b="1" dirty="0">
              <a:latin typeface="华文仿宋" pitchFamily="2" charset="-122"/>
              <a:ea typeface="华文仿宋" pitchFamily="2" charset="-122"/>
            </a:endParaRPr>
          </a:p>
          <a:p>
            <a:pPr marL="361950" indent="-361950" defTabSz="955675"/>
            <a:r>
              <a:rPr lang="en-US" altLang="zh-CN" sz="2800" b="1" dirty="0">
                <a:latin typeface="华文仿宋" pitchFamily="2" charset="-122"/>
                <a:ea typeface="华文仿宋" pitchFamily="2" charset="-122"/>
              </a:rPr>
              <a:t>4</a:t>
            </a:r>
            <a:r>
              <a:rPr lang="zh-CN" altLang="en-US" sz="2800" b="1" dirty="0">
                <a:latin typeface="华文仿宋" pitchFamily="2" charset="-122"/>
                <a:ea typeface="华文仿宋" pitchFamily="2" charset="-122"/>
              </a:rPr>
              <a:t>、消防宣传教育培训能力。</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79</a:t>
            </a:fld>
            <a:endParaRPr lang="en-US" altLang="zh-CN"/>
          </a:p>
        </p:txBody>
      </p:sp>
      <p:sp>
        <p:nvSpPr>
          <p:cNvPr id="3" name="Rectangle 3"/>
          <p:cNvSpPr txBox="1">
            <a:spLocks noChangeArrowheads="1"/>
          </p:cNvSpPr>
          <p:nvPr/>
        </p:nvSpPr>
        <p:spPr bwMode="auto">
          <a:xfrm>
            <a:off x="914400" y="2362200"/>
            <a:ext cx="8005763" cy="1676400"/>
          </a:xfrm>
          <a:prstGeom prst="rect">
            <a:avLst/>
          </a:prstGeom>
          <a:noFill/>
          <a:ln w="9525">
            <a:noFill/>
            <a:miter lim="800000"/>
            <a:headEnd/>
            <a:tailEnd/>
          </a:ln>
        </p:spPr>
        <p:txBody>
          <a:bodyPr lIns="95747" tIns="47873" rIns="95747" bIns="47873"/>
          <a:lstStyle/>
          <a:p>
            <a:pPr marL="361950" indent="-361950" algn="ctr" defTabSz="955675"/>
            <a:r>
              <a:rPr lang="zh-CN" altLang="en-US" sz="6600" b="1" dirty="0" smtClean="0">
                <a:latin typeface="黑体" pitchFamily="2" charset="-122"/>
                <a:ea typeface="黑体" pitchFamily="2" charset="-122"/>
              </a:rPr>
              <a:t>你会使用消防器材吗？</a:t>
            </a:r>
            <a:endParaRPr lang="zh-CN" altLang="en-US" sz="6600" b="1" dirty="0">
              <a:latin typeface="黑体" pitchFamily="2" charset="-122"/>
              <a:ea typeface="黑体" pitchFamily="2" charset="-122"/>
            </a:endParaRPr>
          </a:p>
        </p:txBody>
      </p:sp>
      <p:pic>
        <p:nvPicPr>
          <p:cNvPr id="4" name="消防公益广告：干粉灭火器怎么使用_标清.mp4">
            <a:hlinkClick r:id="" action="ppaction://media"/>
          </p:cNvPr>
          <p:cNvPicPr>
            <a:picLocks noRot="1" noChangeAspect="1"/>
          </p:cNvPicPr>
          <p:nvPr>
            <a:videoFile r:link="rId1"/>
          </p:nvPr>
        </p:nvPicPr>
        <p:blipFill>
          <a:blip r:embed="rId3" cstate="print"/>
          <a:stretch>
            <a:fillRect/>
          </a:stretch>
        </p:blipFill>
        <p:spPr>
          <a:xfrm>
            <a:off x="5867400" y="3657600"/>
            <a:ext cx="3048000" cy="2286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CF9EC708-C2AE-43C3-A214-CF5E0786BF44}" type="slidenum">
              <a:rPr lang="en-US" altLang="zh-CN" sz="1500"/>
              <a:pPr algn="r" defTabSz="955675"/>
              <a:t>8</a:t>
            </a:fld>
            <a:endParaRPr lang="en-US" altLang="zh-CN" sz="1500"/>
          </a:p>
        </p:txBody>
      </p:sp>
      <p:sp>
        <p:nvSpPr>
          <p:cNvPr id="231427" name="Rectangle 2"/>
          <p:cNvSpPr>
            <a:spLocks noGrp="1" noChangeArrowheads="1"/>
          </p:cNvSpPr>
          <p:nvPr>
            <p:ph type="title" idx="4294967295"/>
          </p:nvPr>
        </p:nvSpPr>
        <p:spPr>
          <a:xfrm>
            <a:off x="685800" y="990600"/>
            <a:ext cx="8378825" cy="608013"/>
          </a:xfrm>
        </p:spPr>
        <p:txBody>
          <a:bodyPr/>
          <a:lstStyle/>
          <a:p>
            <a:r>
              <a:rPr lang="zh-CN" altLang="en-US">
                <a:latin typeface="黑体" pitchFamily="2" charset="-122"/>
                <a:ea typeface="黑体" pitchFamily="2" charset="-122"/>
              </a:rPr>
              <a:t>目录</a:t>
            </a:r>
          </a:p>
        </p:txBody>
      </p:sp>
      <p:sp>
        <p:nvSpPr>
          <p:cNvPr id="9" name="Rectangle 3"/>
          <p:cNvSpPr txBox="1">
            <a:spLocks noChangeArrowheads="1"/>
          </p:cNvSpPr>
          <p:nvPr/>
        </p:nvSpPr>
        <p:spPr bwMode="auto">
          <a:xfrm>
            <a:off x="762000" y="1700213"/>
            <a:ext cx="8310563" cy="4249737"/>
          </a:xfrm>
          <a:prstGeom prst="rect">
            <a:avLst/>
          </a:prstGeom>
          <a:noFill/>
          <a:ln w="9525">
            <a:noFill/>
            <a:miter lim="800000"/>
            <a:headEnd/>
            <a:tailEnd/>
          </a:ln>
        </p:spPr>
        <p:txBody>
          <a:bodyPr lIns="95747" tIns="47873" rIns="95747" bIns="47873"/>
          <a:lstStyle/>
          <a:p>
            <a:pPr marL="358775" indent="-358775" defTabSz="955675" eaLnBrk="0" hangingPunct="0">
              <a:lnSpc>
                <a:spcPct val="150000"/>
              </a:lnSpc>
              <a:spcBef>
                <a:spcPct val="20000"/>
              </a:spcBef>
            </a:pPr>
            <a:r>
              <a:rPr lang="zh-CN" altLang="en-US" sz="2400">
                <a:latin typeface="黑体" pitchFamily="2" charset="-122"/>
                <a:ea typeface="黑体" pitchFamily="2" charset="-122"/>
              </a:rPr>
              <a:t>一、公司治安保卫概况</a:t>
            </a:r>
          </a:p>
          <a:p>
            <a:pPr marL="358775" indent="-358775" defTabSz="955675" eaLnBrk="0" hangingPunct="0">
              <a:lnSpc>
                <a:spcPct val="150000"/>
              </a:lnSpc>
              <a:spcBef>
                <a:spcPct val="20000"/>
              </a:spcBef>
            </a:pPr>
            <a:r>
              <a:rPr lang="zh-CN" altLang="en-US" sz="2400">
                <a:solidFill>
                  <a:srgbClr val="3333FF"/>
                </a:solidFill>
                <a:latin typeface="黑体" pitchFamily="2" charset="-122"/>
                <a:ea typeface="黑体" pitchFamily="2" charset="-122"/>
              </a:rPr>
              <a:t>二、国家相关法律法规</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三、公司治安规章制度简读</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四、治安案例及分析</a:t>
            </a:r>
          </a:p>
          <a:p>
            <a:pPr marL="358775" indent="-358775" defTabSz="955675" eaLnBrk="0" hangingPunct="0">
              <a:lnSpc>
                <a:spcPct val="150000"/>
              </a:lnSpc>
              <a:spcBef>
                <a:spcPct val="20000"/>
              </a:spcBef>
            </a:pPr>
            <a:r>
              <a:rPr lang="zh-CN" altLang="en-US" sz="2400">
                <a:latin typeface="黑体" pitchFamily="2" charset="-122"/>
                <a:ea typeface="黑体" pitchFamily="2" charset="-122"/>
              </a:rPr>
              <a:t>五、治安案事件应急处理</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80</a:t>
            </a:fld>
            <a:endParaRPr lang="en-US" altLang="zh-CN"/>
          </a:p>
        </p:txBody>
      </p:sp>
      <p:pic>
        <p:nvPicPr>
          <p:cNvPr id="3" name="Picture 2" descr="酒店火灾"/>
          <p:cNvPicPr>
            <a:picLocks noChangeAspect="1" noChangeArrowheads="1"/>
          </p:cNvPicPr>
          <p:nvPr/>
        </p:nvPicPr>
        <p:blipFill>
          <a:blip r:embed="rId2" cstate="print"/>
          <a:srcRect/>
          <a:stretch>
            <a:fillRect/>
          </a:stretch>
        </p:blipFill>
        <p:spPr bwMode="auto">
          <a:xfrm>
            <a:off x="228600" y="685800"/>
            <a:ext cx="9145588" cy="1143000"/>
          </a:xfrm>
          <a:prstGeom prst="rect">
            <a:avLst/>
          </a:prstGeom>
          <a:noFill/>
          <a:ln w="9525">
            <a:noFill/>
            <a:miter lim="800000"/>
            <a:headEnd/>
            <a:tailEnd/>
          </a:ln>
        </p:spPr>
      </p:pic>
      <p:pic>
        <p:nvPicPr>
          <p:cNvPr id="4" name="Picture 3" descr="酒店大火"/>
          <p:cNvPicPr>
            <a:picLocks noChangeAspect="1" noChangeArrowheads="1"/>
          </p:cNvPicPr>
          <p:nvPr/>
        </p:nvPicPr>
        <p:blipFill>
          <a:blip r:embed="rId3" cstate="print"/>
          <a:srcRect/>
          <a:stretch>
            <a:fillRect/>
          </a:stretch>
        </p:blipFill>
        <p:spPr bwMode="auto">
          <a:xfrm>
            <a:off x="381000" y="1828800"/>
            <a:ext cx="9067800" cy="4191000"/>
          </a:xfrm>
          <a:prstGeom prst="rect">
            <a:avLst/>
          </a:prstGeom>
          <a:noFill/>
          <a:ln w="9525">
            <a:noFill/>
            <a:miter lim="800000"/>
            <a:headEnd/>
            <a:tailEnd/>
          </a:ln>
        </p:spPr>
      </p:pic>
      <p:cxnSp>
        <p:nvCxnSpPr>
          <p:cNvPr id="7" name="直接连接符 6"/>
          <p:cNvCxnSpPr/>
          <p:nvPr/>
        </p:nvCxnSpPr>
        <p:spPr>
          <a:xfrm>
            <a:off x="838200" y="3505200"/>
            <a:ext cx="1828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A662858-1F1A-496E-96EB-B2C92E148454}" type="slidenum">
              <a:rPr lang="en-US" altLang="zh-CN" smtClean="0"/>
              <a:pPr>
                <a:defRPr/>
              </a:pPr>
              <a:t>81</a:t>
            </a:fld>
            <a:endParaRPr lang="en-US" altLang="zh-CN"/>
          </a:p>
        </p:txBody>
      </p:sp>
      <p:pic>
        <p:nvPicPr>
          <p:cNvPr id="3" name="Picture 2" descr="360桌面截图20130418110831"/>
          <p:cNvPicPr>
            <a:picLocks noChangeAspect="1" noChangeArrowheads="1"/>
          </p:cNvPicPr>
          <p:nvPr/>
        </p:nvPicPr>
        <p:blipFill>
          <a:blip r:embed="rId2" cstate="print"/>
          <a:srcRect/>
          <a:stretch>
            <a:fillRect/>
          </a:stretch>
        </p:blipFill>
        <p:spPr bwMode="auto">
          <a:xfrm>
            <a:off x="457200" y="914400"/>
            <a:ext cx="5562600" cy="5943600"/>
          </a:xfrm>
          <a:prstGeom prst="rect">
            <a:avLst/>
          </a:prstGeom>
          <a:noFill/>
          <a:ln w="9525">
            <a:noFill/>
            <a:miter lim="800000"/>
            <a:headEnd/>
            <a:tailEnd/>
          </a:ln>
        </p:spPr>
      </p:pic>
      <p:pic>
        <p:nvPicPr>
          <p:cNvPr id="4" name="Picture 3" descr="2008121910136_4841758"/>
          <p:cNvPicPr>
            <a:picLocks noChangeAspect="1" noChangeArrowheads="1"/>
          </p:cNvPicPr>
          <p:nvPr/>
        </p:nvPicPr>
        <p:blipFill>
          <a:blip r:embed="rId3" cstate="print"/>
          <a:srcRect/>
          <a:stretch>
            <a:fillRect/>
          </a:stretch>
        </p:blipFill>
        <p:spPr bwMode="auto">
          <a:xfrm>
            <a:off x="6324600" y="762000"/>
            <a:ext cx="3429000" cy="5867400"/>
          </a:xfrm>
          <a:prstGeom prst="rect">
            <a:avLst/>
          </a:prstGeom>
          <a:noFill/>
          <a:ln w="9525">
            <a:noFill/>
            <a:miter lim="800000"/>
            <a:headEnd/>
            <a:tailEnd/>
          </a:ln>
        </p:spPr>
      </p:pic>
      <p:sp>
        <p:nvSpPr>
          <p:cNvPr id="6" name="矩形 5"/>
          <p:cNvSpPr/>
          <p:nvPr/>
        </p:nvSpPr>
        <p:spPr>
          <a:xfrm>
            <a:off x="6324600" y="762000"/>
            <a:ext cx="3429000" cy="914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一名人员佩带防毒面具成功逃生</a:t>
            </a:r>
            <a:endParaRPr lang="zh-CN" altLang="en-US" sz="2000" b="1" dirty="0">
              <a:solidFill>
                <a:schemeClr val="tx1"/>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55A9F488-EEFD-4038-8946-9651DEA56471}" type="slidenum">
              <a:rPr lang="en-US" altLang="zh-CN" sz="1500"/>
              <a:pPr algn="r" defTabSz="955675"/>
              <a:t>82</a:t>
            </a:fld>
            <a:endParaRPr lang="en-US" altLang="zh-CN" sz="1500"/>
          </a:p>
        </p:txBody>
      </p:sp>
      <p:sp>
        <p:nvSpPr>
          <p:cNvPr id="9" name="Rectangle 3"/>
          <p:cNvSpPr txBox="1">
            <a:spLocks noChangeArrowheads="1"/>
          </p:cNvSpPr>
          <p:nvPr/>
        </p:nvSpPr>
        <p:spPr bwMode="auto">
          <a:xfrm>
            <a:off x="1066800" y="2057400"/>
            <a:ext cx="8005763" cy="4121150"/>
          </a:xfrm>
          <a:prstGeom prst="rect">
            <a:avLst/>
          </a:prstGeom>
          <a:noFill/>
          <a:ln w="9525">
            <a:noFill/>
            <a:miter lim="800000"/>
            <a:headEnd/>
            <a:tailEnd/>
          </a:ln>
        </p:spPr>
        <p:txBody>
          <a:bodyPr lIns="95747" tIns="47873" rIns="95747" bIns="47873"/>
          <a:lstStyle/>
          <a:p>
            <a:pPr marL="358775" indent="-358775" defTabSz="955675"/>
            <a:endParaRPr lang="zh-CN" altLang="en-US" sz="2400">
              <a:ea typeface="黑体" pitchFamily="2" charset="-122"/>
            </a:endParaRPr>
          </a:p>
          <a:p>
            <a:pPr marL="358775" indent="-358775" defTabSz="955675"/>
            <a:endParaRPr lang="zh-CN" altLang="en-US" sz="2400">
              <a:ea typeface="黑体" pitchFamily="2" charset="-122"/>
            </a:endParaRPr>
          </a:p>
        </p:txBody>
      </p:sp>
      <p:pic>
        <p:nvPicPr>
          <p:cNvPr id="165892" name="Picture 4" descr="4767464_150701019126_2"/>
          <p:cNvPicPr>
            <a:picLocks noChangeAspect="1" noChangeArrowheads="1"/>
          </p:cNvPicPr>
          <p:nvPr/>
        </p:nvPicPr>
        <p:blipFill>
          <a:blip r:embed="rId4" cstate="print"/>
          <a:srcRect/>
          <a:stretch>
            <a:fillRect/>
          </a:stretch>
        </p:blipFill>
        <p:spPr bwMode="auto">
          <a:xfrm>
            <a:off x="381000" y="1447800"/>
            <a:ext cx="8181975" cy="5029200"/>
          </a:xfrm>
          <a:prstGeom prst="rect">
            <a:avLst/>
          </a:prstGeom>
          <a:noFill/>
        </p:spPr>
      </p:pic>
      <p:pic>
        <p:nvPicPr>
          <p:cNvPr id="5" name="消防公益广告：干粉灭火器怎么使用_标清.mp4">
            <a:hlinkClick r:id="" action="ppaction://media"/>
          </p:cNvPr>
          <p:cNvPicPr>
            <a:picLocks noRot="1" noChangeAspect="1"/>
          </p:cNvPicPr>
          <p:nvPr>
            <a:videoFile r:link="rId1"/>
          </p:nvPr>
        </p:nvPicPr>
        <p:blipFill>
          <a:blip r:embed="rId5" cstate="print"/>
          <a:stretch>
            <a:fillRect/>
          </a:stretch>
        </p:blipFill>
        <p:spPr>
          <a:xfrm>
            <a:off x="8610600" y="1676400"/>
            <a:ext cx="1143000" cy="1143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endParaRPr lang="zh-CN" altLang="en-US"/>
          </a:p>
        </p:txBody>
      </p:sp>
      <p:pic>
        <p:nvPicPr>
          <p:cNvPr id="216067"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605B83BC-9F95-4D6F-9828-B923FF302A7F}" type="slidenum">
              <a:rPr lang="en-US" altLang="zh-CN" sz="1500"/>
              <a:pPr algn="r" defTabSz="955675"/>
              <a:t>84</a:t>
            </a:fld>
            <a:endParaRPr lang="en-US" altLang="zh-CN" sz="1500"/>
          </a:p>
        </p:txBody>
      </p:sp>
      <p:sp>
        <p:nvSpPr>
          <p:cNvPr id="194563" name="Rectangle 2"/>
          <p:cNvSpPr>
            <a:spLocks noGrp="1" noChangeArrowheads="1"/>
          </p:cNvSpPr>
          <p:nvPr>
            <p:ph type="title" idx="4294967295"/>
          </p:nvPr>
        </p:nvSpPr>
        <p:spPr>
          <a:xfrm>
            <a:off x="685800" y="990600"/>
            <a:ext cx="8378825" cy="608013"/>
          </a:xfrm>
        </p:spPr>
        <p:txBody>
          <a:bodyPr/>
          <a:lstStyle/>
          <a:p>
            <a:r>
              <a:rPr lang="zh-CN" altLang="en-US" u="sng">
                <a:solidFill>
                  <a:srgbClr val="FF0000"/>
                </a:solidFill>
                <a:latin typeface="黑体" pitchFamily="2" charset="-122"/>
                <a:ea typeface="黑体" pitchFamily="2" charset="-122"/>
              </a:rPr>
              <a:t>消防篇</a:t>
            </a:r>
          </a:p>
        </p:txBody>
      </p:sp>
      <p:sp>
        <p:nvSpPr>
          <p:cNvPr id="9" name="Rectangle 3"/>
          <p:cNvSpPr txBox="1">
            <a:spLocks noChangeArrowheads="1"/>
          </p:cNvSpPr>
          <p:nvPr/>
        </p:nvSpPr>
        <p:spPr bwMode="auto">
          <a:xfrm>
            <a:off x="1066800" y="2057400"/>
            <a:ext cx="8005763" cy="4121150"/>
          </a:xfrm>
          <a:prstGeom prst="rect">
            <a:avLst/>
          </a:prstGeom>
          <a:noFill/>
          <a:ln w="9525">
            <a:noFill/>
            <a:miter lim="800000"/>
            <a:headEnd/>
            <a:tailEnd/>
          </a:ln>
        </p:spPr>
        <p:txBody>
          <a:bodyPr lIns="95747" tIns="47873" rIns="95747" bIns="47873"/>
          <a:lstStyle/>
          <a:p>
            <a:pPr marL="358775" indent="-358775" defTabSz="955675"/>
            <a:r>
              <a:rPr lang="zh-CN" altLang="en-US" sz="2400">
                <a:latin typeface="黑体" pitchFamily="2" charset="-122"/>
                <a:ea typeface="黑体" pitchFamily="2" charset="-122"/>
              </a:rPr>
              <a:t>一、</a:t>
            </a:r>
            <a:r>
              <a:rPr lang="zh-CN" altLang="en-US" sz="2400">
                <a:ea typeface="黑体" pitchFamily="2" charset="-122"/>
              </a:rPr>
              <a:t>公司消防工作概况</a:t>
            </a:r>
          </a:p>
          <a:p>
            <a:pPr marL="358775" indent="-358775" defTabSz="955675"/>
            <a:endParaRPr lang="zh-CN" altLang="en-US" sz="2400">
              <a:ea typeface="黑体" pitchFamily="2" charset="-122"/>
            </a:endParaRPr>
          </a:p>
          <a:p>
            <a:pPr marL="358775" indent="-358775" defTabSz="955675"/>
            <a:r>
              <a:rPr lang="zh-CN" altLang="en-US" sz="2400">
                <a:ea typeface="黑体" pitchFamily="2" charset="-122"/>
              </a:rPr>
              <a:t>二、消防基本知识</a:t>
            </a:r>
          </a:p>
          <a:p>
            <a:pPr marL="358775" indent="-358775" defTabSz="955675"/>
            <a:endParaRPr lang="zh-CN" altLang="en-US" sz="2400">
              <a:ea typeface="黑体" pitchFamily="2" charset="-122"/>
            </a:endParaRPr>
          </a:p>
          <a:p>
            <a:pPr marL="358775" indent="-358775" defTabSz="955675"/>
            <a:r>
              <a:rPr lang="zh-CN" altLang="en-US" sz="2400">
                <a:ea typeface="黑体" pitchFamily="2" charset="-122"/>
              </a:rPr>
              <a:t>三、消防安全应急处理</a:t>
            </a:r>
          </a:p>
          <a:p>
            <a:pPr marL="358775" indent="-358775" defTabSz="955675"/>
            <a:endParaRPr lang="zh-CN" altLang="en-US" sz="2400">
              <a:ea typeface="黑体" pitchFamily="2" charset="-122"/>
            </a:endParaRPr>
          </a:p>
          <a:p>
            <a:pPr marL="358775" indent="-358775" defTabSz="955675"/>
            <a:r>
              <a:rPr lang="zh-CN" altLang="en-US" sz="2400">
                <a:solidFill>
                  <a:srgbClr val="3333FF"/>
                </a:solidFill>
                <a:ea typeface="黑体" pitchFamily="2" charset="-122"/>
              </a:rPr>
              <a:t>四、消防案例及分析</a:t>
            </a:r>
          </a:p>
          <a:p>
            <a:pPr marL="358775" indent="-358775" defTabSz="955675"/>
            <a:endParaRPr lang="zh-CN" altLang="en-US" sz="2400">
              <a:solidFill>
                <a:srgbClr val="3333FF"/>
              </a:solidFill>
              <a:ea typeface="黑体" pitchFamily="2" charset="-122"/>
            </a:endParaRPr>
          </a:p>
          <a:p>
            <a:pPr marL="358775" indent="-358775" defTabSz="955675"/>
            <a:endParaRPr lang="zh-CN" altLang="en-US" sz="2400">
              <a:solidFill>
                <a:srgbClr val="3333FF"/>
              </a:solidFill>
              <a:ea typeface="黑体"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2FB3B1E7-8B82-4478-A46F-B35EB9D85826}" type="slidenum">
              <a:rPr lang="en-US" altLang="zh-CN" sz="1500"/>
              <a:pPr algn="r" defTabSz="955675"/>
              <a:t>85</a:t>
            </a:fld>
            <a:endParaRPr lang="en-US" altLang="zh-CN" sz="1500"/>
          </a:p>
        </p:txBody>
      </p:sp>
      <p:sp>
        <p:nvSpPr>
          <p:cNvPr id="9" name="Rectangle 3"/>
          <p:cNvSpPr txBox="1">
            <a:spLocks noChangeArrowheads="1"/>
          </p:cNvSpPr>
          <p:nvPr/>
        </p:nvSpPr>
        <p:spPr bwMode="auto">
          <a:xfrm>
            <a:off x="1066800" y="1066800"/>
            <a:ext cx="8005763" cy="3968750"/>
          </a:xfrm>
          <a:prstGeom prst="rect">
            <a:avLst/>
          </a:prstGeom>
          <a:noFill/>
          <a:ln w="9525">
            <a:noFill/>
            <a:miter lim="800000"/>
            <a:headEnd/>
            <a:tailEnd/>
          </a:ln>
        </p:spPr>
        <p:txBody>
          <a:bodyPr lIns="95747" tIns="47873" rIns="95747" bIns="47873"/>
          <a:lstStyle/>
          <a:p>
            <a:pPr marL="361950" indent="-361950" defTabSz="955675"/>
            <a:r>
              <a:rPr lang="zh-CN" altLang="en-US" sz="2400" b="1">
                <a:solidFill>
                  <a:schemeClr val="tx2"/>
                </a:solidFill>
                <a:latin typeface="黑体" pitchFamily="2" charset="-122"/>
                <a:ea typeface="黑体" pitchFamily="2" charset="-122"/>
              </a:rPr>
              <a:t>六、灭火、逃生、自救“十要”</a:t>
            </a:r>
          </a:p>
          <a:p>
            <a:pPr marL="361950" indent="-361950" defTabSz="955675"/>
            <a:endParaRPr lang="en-US" altLang="zh-CN" sz="2000" b="1">
              <a:latin typeface="华文仿宋" pitchFamily="2" charset="-122"/>
              <a:ea typeface="华文仿宋" pitchFamily="2" charset="-122"/>
            </a:endParaRPr>
          </a:p>
          <a:p>
            <a:pPr marL="361950" indent="-361950" defTabSz="955675"/>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、要早扑灭。</a:t>
            </a:r>
          </a:p>
          <a:p>
            <a:pPr marL="361950" indent="-361950" defTabSz="955675"/>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、要早报警。</a:t>
            </a:r>
          </a:p>
          <a:p>
            <a:pPr marL="361950" indent="-361950" defTabSz="955675"/>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、要先扑火，后搬财物。</a:t>
            </a:r>
          </a:p>
          <a:p>
            <a:pPr marL="361950" indent="-361950" defTabSz="955675"/>
            <a:r>
              <a:rPr lang="en-US" altLang="zh-CN" sz="2400" b="1">
                <a:latin typeface="华文仿宋" pitchFamily="2" charset="-122"/>
                <a:ea typeface="华文仿宋" pitchFamily="2" charset="-122"/>
              </a:rPr>
              <a:t>4</a:t>
            </a:r>
            <a:r>
              <a:rPr lang="zh-CN" altLang="en-US" sz="2400" b="1">
                <a:latin typeface="华文仿宋" pitchFamily="2" charset="-122"/>
                <a:ea typeface="华文仿宋" pitchFamily="2" charset="-122"/>
              </a:rPr>
              <a:t>、要及时切断电源</a:t>
            </a:r>
          </a:p>
          <a:p>
            <a:pPr marL="361950" indent="-361950" defTabSz="955675"/>
            <a:r>
              <a:rPr lang="en-US" altLang="zh-CN" sz="2400" b="1">
                <a:latin typeface="华文仿宋" pitchFamily="2" charset="-122"/>
                <a:ea typeface="华文仿宋" pitchFamily="2" charset="-122"/>
              </a:rPr>
              <a:t>5</a:t>
            </a:r>
            <a:r>
              <a:rPr lang="zh-CN" altLang="en-US" sz="2400" b="1">
                <a:latin typeface="华文仿宋" pitchFamily="2" charset="-122"/>
                <a:ea typeface="华文仿宋" pitchFamily="2" charset="-122"/>
              </a:rPr>
              <a:t>、要沉着冷静。</a:t>
            </a:r>
          </a:p>
          <a:p>
            <a:pPr marL="361950" indent="-361950" defTabSz="955675"/>
            <a:r>
              <a:rPr lang="en-US" altLang="zh-CN" sz="2400" b="1">
                <a:latin typeface="华文仿宋" pitchFamily="2" charset="-122"/>
                <a:ea typeface="华文仿宋" pitchFamily="2" charset="-122"/>
              </a:rPr>
              <a:t>6</a:t>
            </a:r>
            <a:r>
              <a:rPr lang="zh-CN" altLang="en-US" sz="2400" b="1">
                <a:latin typeface="华文仿宋" pitchFamily="2" charset="-122"/>
                <a:ea typeface="华文仿宋" pitchFamily="2" charset="-122"/>
              </a:rPr>
              <a:t>、要仔细判断。</a:t>
            </a:r>
          </a:p>
          <a:p>
            <a:pPr marL="361950" indent="-361950" defTabSz="955675"/>
            <a:r>
              <a:rPr lang="en-US" altLang="zh-CN" sz="2400" b="1">
                <a:latin typeface="华文仿宋" pitchFamily="2" charset="-122"/>
                <a:ea typeface="华文仿宋" pitchFamily="2" charset="-122"/>
              </a:rPr>
              <a:t>7</a:t>
            </a:r>
            <a:r>
              <a:rPr lang="zh-CN" altLang="en-US" sz="2400" b="1">
                <a:latin typeface="华文仿宋" pitchFamily="2" charset="-122"/>
                <a:ea typeface="华文仿宋" pitchFamily="2" charset="-122"/>
              </a:rPr>
              <a:t>、要密切注意火势。</a:t>
            </a:r>
          </a:p>
          <a:p>
            <a:pPr marL="361950" indent="-361950" defTabSz="955675"/>
            <a:r>
              <a:rPr lang="en-US" altLang="zh-CN" sz="2400" b="1">
                <a:latin typeface="华文仿宋" pitchFamily="2" charset="-122"/>
                <a:ea typeface="华文仿宋" pitchFamily="2" charset="-122"/>
              </a:rPr>
              <a:t>8</a:t>
            </a:r>
            <a:r>
              <a:rPr lang="zh-CN" altLang="en-US" sz="2400" b="1">
                <a:latin typeface="华文仿宋" pitchFamily="2" charset="-122"/>
                <a:ea typeface="华文仿宋" pitchFamily="2" charset="-122"/>
              </a:rPr>
              <a:t>、要使用正确的逃生要领。</a:t>
            </a:r>
          </a:p>
          <a:p>
            <a:pPr marL="361950" indent="-361950" defTabSz="955675"/>
            <a:r>
              <a:rPr lang="en-US" altLang="zh-CN" sz="2400" b="1">
                <a:latin typeface="华文仿宋" pitchFamily="2" charset="-122"/>
                <a:ea typeface="华文仿宋" pitchFamily="2" charset="-122"/>
              </a:rPr>
              <a:t>9</a:t>
            </a:r>
            <a:r>
              <a:rPr lang="zh-CN" altLang="en-US" sz="2400" b="1">
                <a:latin typeface="华文仿宋" pitchFamily="2" charset="-122"/>
                <a:ea typeface="华文仿宋" pitchFamily="2" charset="-122"/>
              </a:rPr>
              <a:t>、上楼要屏住呼吸。</a:t>
            </a:r>
          </a:p>
          <a:p>
            <a:pPr marL="361950" indent="-361950" defTabSz="955675"/>
            <a:r>
              <a:rPr lang="en-US" altLang="zh-CN" sz="2400" b="1">
                <a:latin typeface="华文仿宋" pitchFamily="2" charset="-122"/>
                <a:ea typeface="华文仿宋" pitchFamily="2" charset="-122"/>
              </a:rPr>
              <a:t>10</a:t>
            </a:r>
            <a:r>
              <a:rPr lang="zh-CN" altLang="en-US" sz="2400" b="1">
                <a:latin typeface="华文仿宋" pitchFamily="2" charset="-122"/>
                <a:ea typeface="华文仿宋" pitchFamily="2" charset="-122"/>
              </a:rPr>
              <a:t>、要隔离烟火。</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626697B2-8E19-4F96-9BB0-068EDA105FBA}" type="slidenum">
              <a:rPr lang="en-US" altLang="zh-CN" sz="1500"/>
              <a:pPr algn="r" defTabSz="955675"/>
              <a:t>86</a:t>
            </a:fld>
            <a:endParaRPr lang="en-US" altLang="zh-CN" sz="1500"/>
          </a:p>
        </p:txBody>
      </p:sp>
      <p:sp>
        <p:nvSpPr>
          <p:cNvPr id="9" name="Rectangle 3"/>
          <p:cNvSpPr txBox="1">
            <a:spLocks noChangeArrowheads="1"/>
          </p:cNvSpPr>
          <p:nvPr/>
        </p:nvSpPr>
        <p:spPr bwMode="auto">
          <a:xfrm>
            <a:off x="1066800" y="2057400"/>
            <a:ext cx="8005763" cy="4121150"/>
          </a:xfrm>
          <a:prstGeom prst="rect">
            <a:avLst/>
          </a:prstGeom>
          <a:noFill/>
          <a:ln w="9525">
            <a:noFill/>
            <a:miter lim="800000"/>
            <a:headEnd/>
            <a:tailEnd/>
          </a:ln>
        </p:spPr>
        <p:txBody>
          <a:bodyPr lIns="95747" tIns="47873" rIns="95747" bIns="47873"/>
          <a:lstStyle/>
          <a:p>
            <a:pPr marL="358775" indent="-358775" defTabSz="955675"/>
            <a:r>
              <a:rPr lang="zh-CN" altLang="en-US" sz="2400">
                <a:latin typeface="黑体" pitchFamily="2" charset="-122"/>
                <a:ea typeface="黑体" pitchFamily="2" charset="-122"/>
              </a:rPr>
              <a:t>一</a:t>
            </a:r>
            <a:endParaRPr lang="zh-CN" altLang="en-US" sz="2400">
              <a:ea typeface="黑体" pitchFamily="2" charset="-122"/>
            </a:endParaRPr>
          </a:p>
        </p:txBody>
      </p:sp>
      <p:pic>
        <p:nvPicPr>
          <p:cNvPr id="192516" name="Picture 4" descr="200910271256611978062"/>
          <p:cNvPicPr>
            <a:picLocks noChangeAspect="1" noChangeArrowheads="1"/>
          </p:cNvPicPr>
          <p:nvPr/>
        </p:nvPicPr>
        <p:blipFill>
          <a:blip r:embed="rId3" cstate="print"/>
          <a:srcRect/>
          <a:stretch>
            <a:fillRect/>
          </a:stretch>
        </p:blipFill>
        <p:spPr bwMode="auto">
          <a:xfrm>
            <a:off x="1219200" y="1371600"/>
            <a:ext cx="3810000" cy="4419600"/>
          </a:xfrm>
          <a:prstGeom prst="rect">
            <a:avLst/>
          </a:prstGeom>
          <a:noFill/>
        </p:spPr>
      </p:pic>
      <p:pic>
        <p:nvPicPr>
          <p:cNvPr id="192517" name="Picture 5" descr="200910271256612018281"/>
          <p:cNvPicPr>
            <a:picLocks noChangeAspect="1" noChangeArrowheads="1"/>
          </p:cNvPicPr>
          <p:nvPr/>
        </p:nvPicPr>
        <p:blipFill>
          <a:blip r:embed="rId4" cstate="print"/>
          <a:srcRect/>
          <a:stretch>
            <a:fillRect/>
          </a:stretch>
        </p:blipFill>
        <p:spPr bwMode="auto">
          <a:xfrm>
            <a:off x="5181600" y="1371600"/>
            <a:ext cx="3810000" cy="4419600"/>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8AD43A57-02C6-4865-A1F9-51AC73DE2486}" type="slidenum">
              <a:rPr lang="en-US" altLang="zh-CN" sz="1500"/>
              <a:pPr algn="r" defTabSz="955675"/>
              <a:t>87</a:t>
            </a:fld>
            <a:endParaRPr lang="en-US" altLang="zh-CN" sz="1500"/>
          </a:p>
        </p:txBody>
      </p:sp>
      <p:sp>
        <p:nvSpPr>
          <p:cNvPr id="9" name="Rectangle 3"/>
          <p:cNvSpPr txBox="1">
            <a:spLocks noChangeArrowheads="1"/>
          </p:cNvSpPr>
          <p:nvPr/>
        </p:nvSpPr>
        <p:spPr bwMode="auto">
          <a:xfrm>
            <a:off x="838200" y="1066800"/>
            <a:ext cx="8005763" cy="4121150"/>
          </a:xfrm>
          <a:prstGeom prst="rect">
            <a:avLst/>
          </a:prstGeom>
          <a:noFill/>
          <a:ln w="9525">
            <a:noFill/>
            <a:miter lim="800000"/>
            <a:headEnd/>
            <a:tailEnd/>
          </a:ln>
        </p:spPr>
        <p:txBody>
          <a:bodyPr lIns="95747" tIns="47873" rIns="95747" bIns="47873"/>
          <a:lstStyle/>
          <a:p>
            <a:pPr marL="358775" indent="-358775" defTabSz="955675"/>
            <a:r>
              <a:rPr lang="zh-CN" altLang="en-US" sz="2400" b="1">
                <a:latin typeface="黑体" pitchFamily="2" charset="-122"/>
                <a:ea typeface="黑体" pitchFamily="2" charset="-122"/>
              </a:rPr>
              <a:t>如何正确拨打火警电话？</a:t>
            </a:r>
          </a:p>
          <a:p>
            <a:pPr marL="358775" indent="-358775" defTabSz="955675"/>
            <a:endParaRPr lang="zh-CN" altLang="en-US" sz="2400" b="1">
              <a:latin typeface="黑体" pitchFamily="2" charset="-122"/>
              <a:ea typeface="黑体" pitchFamily="2" charset="-122"/>
            </a:endParaRPr>
          </a:p>
          <a:p>
            <a:pPr marL="358775" indent="-358775" defTabSz="955675"/>
            <a:r>
              <a:rPr lang="en-US" altLang="zh-CN" sz="2400" b="1">
                <a:latin typeface="华文仿宋" pitchFamily="2" charset="-122"/>
                <a:ea typeface="华文仿宋" pitchFamily="2" charset="-122"/>
              </a:rPr>
              <a:t> 1</a:t>
            </a:r>
            <a:r>
              <a:rPr lang="zh-CN" altLang="en-US" sz="2400" b="1">
                <a:latin typeface="华文仿宋" pitchFamily="2" charset="-122"/>
                <a:ea typeface="华文仿宋" pitchFamily="2" charset="-122"/>
              </a:rPr>
              <a:t>）讲清着火单位详细地址；</a:t>
            </a:r>
          </a:p>
          <a:p>
            <a:pPr marL="358775" indent="-358775" defTabSz="955675"/>
            <a:r>
              <a:rPr lang="en-US" altLang="zh-CN" sz="2400" b="1">
                <a:latin typeface="华文仿宋" pitchFamily="2" charset="-122"/>
                <a:ea typeface="华文仿宋" pitchFamily="2" charset="-122"/>
              </a:rPr>
              <a:t>      </a:t>
            </a:r>
          </a:p>
          <a:p>
            <a:pPr marL="358775" indent="-358775" defTabSz="955675"/>
            <a:r>
              <a:rPr lang="en-US" altLang="zh-CN" sz="2400" b="1">
                <a:latin typeface="华文仿宋" pitchFamily="2" charset="-122"/>
                <a:ea typeface="华文仿宋" pitchFamily="2" charset="-122"/>
              </a:rPr>
              <a:t> 2</a:t>
            </a:r>
            <a:r>
              <a:rPr lang="zh-CN" altLang="en-US" sz="2400" b="1">
                <a:latin typeface="华文仿宋" pitchFamily="2" charset="-122"/>
                <a:ea typeface="华文仿宋" pitchFamily="2" charset="-122"/>
              </a:rPr>
              <a:t>）讲清什么东西着火，起火部位及火势；</a:t>
            </a:r>
          </a:p>
          <a:p>
            <a:pPr marL="358775" indent="-358775" defTabSz="955675"/>
            <a:r>
              <a:rPr lang="en-US" altLang="zh-CN" sz="2400" b="1">
                <a:latin typeface="华文仿宋" pitchFamily="2" charset="-122"/>
                <a:ea typeface="华文仿宋" pitchFamily="2" charset="-122"/>
              </a:rPr>
              <a:t>       </a:t>
            </a:r>
          </a:p>
          <a:p>
            <a:pPr marL="358775" indent="-358775" defTabSz="955675"/>
            <a:r>
              <a:rPr lang="en-US" altLang="zh-CN" sz="2400" b="1">
                <a:latin typeface="华文仿宋" pitchFamily="2" charset="-122"/>
                <a:ea typeface="华文仿宋" pitchFamily="2" charset="-122"/>
              </a:rPr>
              <a:t> 3</a:t>
            </a:r>
            <a:r>
              <a:rPr lang="zh-CN" altLang="en-US" sz="2400" b="1">
                <a:latin typeface="华文仿宋" pitchFamily="2" charset="-122"/>
                <a:ea typeface="华文仿宋" pitchFamily="2" charset="-122"/>
              </a:rPr>
              <a:t>）报警人讲清自己姓名，工作单位和电话号码；</a:t>
            </a:r>
          </a:p>
          <a:p>
            <a:pPr marL="358775" indent="-358775" defTabSz="955675"/>
            <a:r>
              <a:rPr lang="en-US" altLang="zh-CN" sz="2400" b="1">
                <a:latin typeface="华文仿宋" pitchFamily="2" charset="-122"/>
                <a:ea typeface="华文仿宋" pitchFamily="2" charset="-122"/>
              </a:rPr>
              <a:t>       </a:t>
            </a:r>
          </a:p>
          <a:p>
            <a:pPr marL="358775" indent="-358775" defTabSz="955675"/>
            <a:r>
              <a:rPr lang="en-US" altLang="zh-CN" sz="2400" b="1">
                <a:latin typeface="华文仿宋" pitchFamily="2" charset="-122"/>
                <a:ea typeface="华文仿宋" pitchFamily="2" charset="-122"/>
              </a:rPr>
              <a:t> 4</a:t>
            </a:r>
            <a:r>
              <a:rPr lang="zh-CN" altLang="en-US" sz="2400" b="1">
                <a:latin typeface="华文仿宋" pitchFamily="2" charset="-122"/>
                <a:ea typeface="华文仿宋" pitchFamily="2" charset="-122"/>
              </a:rPr>
              <a:t>）报警后要派专人在路口等侯，引导消防车。</a:t>
            </a:r>
          </a:p>
          <a:p>
            <a:pPr marL="358775" indent="-358775" defTabSz="955675"/>
            <a:endParaRPr lang="zh-CN" altLang="en-US" sz="2400" b="1">
              <a:latin typeface="华文仿宋" pitchFamily="2" charset="-122"/>
              <a:ea typeface="华文仿宋" pitchFamily="2" charset="-122"/>
            </a:endParaRPr>
          </a:p>
          <a:p>
            <a:pPr marL="358775" indent="-358775" defTabSz="955675"/>
            <a:endParaRPr lang="zh-CN" altLang="en-US" sz="2400">
              <a:latin typeface="华文仿宋" pitchFamily="2" charset="-122"/>
              <a:ea typeface="华文仿宋" pitchFamily="2" charset="-122"/>
            </a:endParaRPr>
          </a:p>
        </p:txBody>
      </p:sp>
      <p:pic>
        <p:nvPicPr>
          <p:cNvPr id="188420" name="Picture 4" descr="119pic"/>
          <p:cNvPicPr>
            <a:picLocks noChangeAspect="1" noChangeArrowheads="1"/>
          </p:cNvPicPr>
          <p:nvPr/>
        </p:nvPicPr>
        <p:blipFill>
          <a:blip r:embed="rId3" cstate="print"/>
          <a:srcRect/>
          <a:stretch>
            <a:fillRect/>
          </a:stretch>
        </p:blipFill>
        <p:spPr bwMode="auto">
          <a:xfrm>
            <a:off x="1066800" y="4724400"/>
            <a:ext cx="4268788" cy="1524000"/>
          </a:xfrm>
          <a:prstGeom prst="rect">
            <a:avLst/>
          </a:prstGeom>
          <a:noFill/>
        </p:spPr>
      </p:pic>
      <p:pic>
        <p:nvPicPr>
          <p:cNvPr id="188421" name="Picture 5" descr="u=206661140,234100089&amp;fm=0&amp;gp=0">
            <a:hlinkClick r:id="rId4"/>
          </p:cNvPr>
          <p:cNvPicPr>
            <a:picLocks noChangeAspect="1" noChangeArrowheads="1"/>
          </p:cNvPicPr>
          <p:nvPr/>
        </p:nvPicPr>
        <p:blipFill>
          <a:blip r:embed="rId5" cstate="print"/>
          <a:srcRect/>
          <a:stretch>
            <a:fillRect/>
          </a:stretch>
        </p:blipFill>
        <p:spPr bwMode="auto">
          <a:xfrm>
            <a:off x="5335588" y="4724400"/>
            <a:ext cx="1331912" cy="1333500"/>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910A8616-9400-4F15-8565-43543EFA27F5}" type="slidenum">
              <a:rPr lang="en-US" altLang="zh-CN" sz="1500"/>
              <a:pPr algn="r" defTabSz="955675"/>
              <a:t>88</a:t>
            </a:fld>
            <a:endParaRPr lang="en-US" altLang="zh-CN" sz="1500"/>
          </a:p>
        </p:txBody>
      </p:sp>
      <p:sp>
        <p:nvSpPr>
          <p:cNvPr id="9" name="Rectangle 3"/>
          <p:cNvSpPr txBox="1">
            <a:spLocks noChangeArrowheads="1"/>
          </p:cNvSpPr>
          <p:nvPr/>
        </p:nvSpPr>
        <p:spPr bwMode="auto">
          <a:xfrm>
            <a:off x="838200" y="1143000"/>
            <a:ext cx="8005763" cy="3892550"/>
          </a:xfrm>
          <a:prstGeom prst="rect">
            <a:avLst/>
          </a:prstGeom>
          <a:noFill/>
          <a:ln w="9525">
            <a:noFill/>
            <a:miter lim="800000"/>
            <a:headEnd/>
            <a:tailEnd/>
          </a:ln>
        </p:spPr>
        <p:txBody>
          <a:bodyPr lIns="95747" tIns="47873" rIns="95747" bIns="47873"/>
          <a:lstStyle/>
          <a:p>
            <a:pPr marL="358775" indent="-358775" defTabSz="955675"/>
            <a:r>
              <a:rPr lang="en-US" altLang="zh-CN" sz="2400" b="1">
                <a:latin typeface="华文仿宋" pitchFamily="2" charset="-122"/>
                <a:ea typeface="华文仿宋" pitchFamily="2" charset="-122"/>
              </a:rPr>
              <a:t>            </a:t>
            </a:r>
            <a:r>
              <a:rPr lang="en-US" altLang="zh-CN" sz="2800" b="1">
                <a:latin typeface="华文仿宋" pitchFamily="2" charset="-122"/>
                <a:ea typeface="华文仿宋" pitchFamily="2" charset="-122"/>
              </a:rPr>
              <a:t>2011</a:t>
            </a:r>
            <a:r>
              <a:rPr lang="zh-CN" altLang="en-US" sz="2800" b="1">
                <a:latin typeface="华文仿宋" pitchFamily="2" charset="-122"/>
                <a:ea typeface="华文仿宋" pitchFamily="2" charset="-122"/>
              </a:rPr>
              <a:t>年</a:t>
            </a:r>
            <a:r>
              <a:rPr lang="en-US" altLang="zh-CN" sz="2800" b="1">
                <a:latin typeface="华文仿宋" pitchFamily="2" charset="-122"/>
                <a:ea typeface="华文仿宋" pitchFamily="2" charset="-122"/>
              </a:rPr>
              <a:t>4</a:t>
            </a:r>
            <a:r>
              <a:rPr lang="zh-CN" altLang="en-US" sz="2800" b="1">
                <a:latin typeface="华文仿宋" pitchFamily="2" charset="-122"/>
                <a:ea typeface="华文仿宋" pitchFamily="2" charset="-122"/>
              </a:rPr>
              <a:t>月</a:t>
            </a:r>
            <a:r>
              <a:rPr lang="en-US" altLang="zh-CN" sz="2800" b="1">
                <a:latin typeface="华文仿宋" pitchFamily="2" charset="-122"/>
                <a:ea typeface="华文仿宋" pitchFamily="2" charset="-122"/>
              </a:rPr>
              <a:t>21</a:t>
            </a:r>
            <a:r>
              <a:rPr lang="zh-CN" altLang="en-US" sz="2800" b="1">
                <a:latin typeface="华文仿宋" pitchFamily="2" charset="-122"/>
                <a:ea typeface="华文仿宋" pitchFamily="2" charset="-122"/>
              </a:rPr>
              <a:t>日，承装一车间二楼生产处</a:t>
            </a:r>
            <a:r>
              <a:rPr lang="en-US" altLang="zh-CN" sz="2800" b="1">
                <a:latin typeface="华文仿宋" pitchFamily="2" charset="-122"/>
                <a:ea typeface="华文仿宋" pitchFamily="2" charset="-122"/>
              </a:rPr>
              <a:t>208</a:t>
            </a:r>
            <a:r>
              <a:rPr lang="zh-CN" altLang="en-US" sz="2800" b="1">
                <a:latin typeface="华文仿宋" pitchFamily="2" charset="-122"/>
                <a:ea typeface="华文仿宋" pitchFamily="2" charset="-122"/>
              </a:rPr>
              <a:t>办公室发生火险事故，事故导致办公室电脑、空调等设备被烧毁。</a:t>
            </a:r>
          </a:p>
          <a:p>
            <a:pPr marL="358775" indent="-358775" defTabSz="955675"/>
            <a:r>
              <a:rPr lang="zh-CN" altLang="en-US" sz="2800" b="1">
                <a:latin typeface="华文仿宋" pitchFamily="2" charset="-122"/>
                <a:ea typeface="华文仿宋" pitchFamily="2" charset="-122"/>
              </a:rPr>
              <a:t>          </a:t>
            </a:r>
          </a:p>
          <a:p>
            <a:pPr marL="358775" indent="-358775" defTabSz="955675"/>
            <a:r>
              <a:rPr lang="zh-CN" altLang="en-US" sz="2800" b="1">
                <a:latin typeface="华文仿宋" pitchFamily="2" charset="-122"/>
                <a:ea typeface="华文仿宋" pitchFamily="2" charset="-122"/>
              </a:rPr>
              <a:t>          事故原因</a:t>
            </a:r>
            <a:r>
              <a:rPr lang="en-US" altLang="zh-CN" sz="2800" b="1">
                <a:latin typeface="华文仿宋" pitchFamily="2" charset="-122"/>
                <a:ea typeface="华文仿宋" pitchFamily="2" charset="-122"/>
              </a:rPr>
              <a:t>:</a:t>
            </a:r>
          </a:p>
          <a:p>
            <a:pPr marL="358775" indent="-358775" defTabSz="955675"/>
            <a:r>
              <a:rPr lang="zh-CN" altLang="en-US" sz="2800" b="1">
                <a:latin typeface="华文仿宋" pitchFamily="2" charset="-122"/>
                <a:ea typeface="华文仿宋" pitchFamily="2" charset="-122"/>
              </a:rPr>
              <a:t>          生产处员工蔡某下班后在办公室内吸烟，临走时未将烟头掐灭并随意丢弃，引燃办公桌下装满废纸的纸箱及周围的可燃物所致。</a:t>
            </a:r>
          </a:p>
        </p:txBody>
      </p:sp>
      <p:pic>
        <p:nvPicPr>
          <p:cNvPr id="196612" name="Picture 4" descr="4634938_135004068061_2"/>
          <p:cNvPicPr>
            <a:picLocks noChangeAspect="1" noChangeArrowheads="1"/>
          </p:cNvPicPr>
          <p:nvPr/>
        </p:nvPicPr>
        <p:blipFill>
          <a:blip r:embed="rId3" cstate="print"/>
          <a:srcRect/>
          <a:stretch>
            <a:fillRect/>
          </a:stretch>
        </p:blipFill>
        <p:spPr bwMode="auto">
          <a:xfrm>
            <a:off x="7010400" y="5029200"/>
            <a:ext cx="1219200" cy="1219200"/>
          </a:xfrm>
          <a:prstGeom prst="rect">
            <a:avLst/>
          </a:prstGeo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endParaRPr lang="zh-CN" altLang="en-US"/>
          </a:p>
        </p:txBody>
      </p:sp>
      <p:pic>
        <p:nvPicPr>
          <p:cNvPr id="202755"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idx="4294967295"/>
          </p:nvPr>
        </p:nvSpPr>
        <p:spPr>
          <a:xfrm>
            <a:off x="382588" y="295275"/>
            <a:ext cx="7281862" cy="314325"/>
          </a:xfrm>
        </p:spPr>
        <p:txBody>
          <a:bodyPr/>
          <a:lstStyle/>
          <a:p>
            <a:pPr marL="457200" indent="-457200" eaLnBrk="1" hangingPunct="1">
              <a:spcBef>
                <a:spcPct val="50000"/>
              </a:spcBef>
            </a:pPr>
            <a:r>
              <a:rPr lang="en-US" altLang="zh-CN" sz="1600">
                <a:solidFill>
                  <a:srgbClr val="3333FF"/>
                </a:solidFill>
              </a:rPr>
              <a:t>2.  </a:t>
            </a:r>
            <a:r>
              <a:rPr lang="zh-CN" altLang="en-US" sz="1600">
                <a:solidFill>
                  <a:srgbClr val="3333FF"/>
                </a:solidFill>
              </a:rPr>
              <a:t>国家相关法律法规知识</a:t>
            </a:r>
          </a:p>
        </p:txBody>
      </p:sp>
      <p:sp>
        <p:nvSpPr>
          <p:cNvPr id="233475"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5597D67A-005E-4DBF-9E51-37F3ADC1A0B7}" type="slidenum">
              <a:rPr lang="en-US" altLang="zh-CN" sz="1500"/>
              <a:pPr algn="r" defTabSz="955675"/>
              <a:t>9</a:t>
            </a:fld>
            <a:endParaRPr lang="en-US" altLang="zh-CN" sz="1500"/>
          </a:p>
        </p:txBody>
      </p:sp>
      <p:sp>
        <p:nvSpPr>
          <p:cNvPr id="233476" name="Text Box 4"/>
          <p:cNvSpPr txBox="1">
            <a:spLocks noChangeArrowheads="1"/>
          </p:cNvSpPr>
          <p:nvPr/>
        </p:nvSpPr>
        <p:spPr bwMode="auto">
          <a:xfrm>
            <a:off x="990600" y="990600"/>
            <a:ext cx="8077200" cy="3743325"/>
          </a:xfrm>
          <a:prstGeom prst="rect">
            <a:avLst/>
          </a:prstGeom>
          <a:noFill/>
          <a:ln w="9525">
            <a:noFill/>
            <a:miter lim="800000"/>
            <a:headEnd/>
            <a:tailEnd/>
          </a:ln>
          <a:effectLst/>
        </p:spPr>
        <p:txBody>
          <a:bodyPr>
            <a:spAutoFit/>
          </a:bodyPr>
          <a:lstStyle/>
          <a:p>
            <a:pPr defTabSz="1017588"/>
            <a:r>
              <a:rPr lang="zh-CN" altLang="en-US" sz="2400" b="1">
                <a:latin typeface="华文仿宋" pitchFamily="2" charset="-122"/>
                <a:ea typeface="华文仿宋" pitchFamily="2" charset="-122"/>
              </a:rPr>
              <a:t>一、基本法律知识：</a:t>
            </a:r>
          </a:p>
          <a:p>
            <a:pPr defTabSz="1017588"/>
            <a:endParaRPr lang="zh-CN" altLang="en-US" sz="2400" b="1">
              <a:latin typeface="华文仿宋" pitchFamily="2" charset="-122"/>
              <a:ea typeface="华文仿宋" pitchFamily="2" charset="-122"/>
            </a:endParaRPr>
          </a:p>
          <a:p>
            <a:pPr defTabSz="1017588"/>
            <a:r>
              <a:rPr lang="en-US" altLang="zh-CN" sz="2400">
                <a:latin typeface="华文仿宋" pitchFamily="2" charset="-122"/>
                <a:ea typeface="华文仿宋" pitchFamily="2" charset="-122"/>
              </a:rPr>
              <a:t>1</a:t>
            </a:r>
            <a:r>
              <a:rPr lang="zh-CN" altLang="en-US" sz="2400">
                <a:latin typeface="华文仿宋" pitchFamily="2" charset="-122"/>
                <a:ea typeface="华文仿宋" pitchFamily="2" charset="-122"/>
              </a:rPr>
              <a:t>、员工应了解哪些主要法律法规？</a:t>
            </a:r>
          </a:p>
          <a:p>
            <a:pPr defTabSz="1017588"/>
            <a:endParaRPr lang="zh-CN" altLang="en-US" sz="2400">
              <a:latin typeface="华文仿宋" pitchFamily="2" charset="-122"/>
              <a:ea typeface="华文仿宋" pitchFamily="2" charset="-122"/>
            </a:endParaRPr>
          </a:p>
          <a:p>
            <a:pPr defTabSz="1017588"/>
            <a:r>
              <a:rPr lang="en-US" altLang="zh-CN" sz="2400" b="1">
                <a:latin typeface="华文仿宋" pitchFamily="2" charset="-122"/>
                <a:ea typeface="华文仿宋" pitchFamily="2" charset="-122"/>
              </a:rPr>
              <a:t>《</a:t>
            </a:r>
            <a:r>
              <a:rPr lang="zh-CN" altLang="en-US" sz="2400" b="1">
                <a:latin typeface="华文仿宋" pitchFamily="2" charset="-122"/>
                <a:ea typeface="华文仿宋" pitchFamily="2" charset="-122"/>
              </a:rPr>
              <a:t>宪法</a:t>
            </a:r>
            <a:r>
              <a:rPr lang="en-US" altLang="zh-CN" sz="2400" b="1">
                <a:latin typeface="华文仿宋" pitchFamily="2" charset="-122"/>
                <a:ea typeface="华文仿宋" pitchFamily="2" charset="-122"/>
              </a:rPr>
              <a:t>》</a:t>
            </a:r>
          </a:p>
          <a:p>
            <a:pPr defTabSz="1017588"/>
            <a:r>
              <a:rPr lang="en-US" altLang="zh-CN" sz="2400" b="1">
                <a:latin typeface="华文仿宋" pitchFamily="2" charset="-122"/>
                <a:ea typeface="华文仿宋" pitchFamily="2" charset="-122"/>
              </a:rPr>
              <a:t>《</a:t>
            </a:r>
            <a:r>
              <a:rPr lang="zh-CN" altLang="en-US" sz="2400" b="1">
                <a:latin typeface="华文仿宋" pitchFamily="2" charset="-122"/>
                <a:ea typeface="华文仿宋" pitchFamily="2" charset="-122"/>
              </a:rPr>
              <a:t>中华人民共和国刑法</a:t>
            </a:r>
            <a:r>
              <a:rPr lang="en-US" altLang="zh-CN" sz="2400" b="1">
                <a:latin typeface="华文仿宋" pitchFamily="2" charset="-122"/>
                <a:ea typeface="华文仿宋" pitchFamily="2" charset="-122"/>
              </a:rPr>
              <a:t>》</a:t>
            </a:r>
            <a:endParaRPr lang="zh-CN" altLang="en-US" sz="2400" b="1">
              <a:latin typeface="华文仿宋" pitchFamily="2" charset="-122"/>
              <a:ea typeface="华文仿宋" pitchFamily="2" charset="-122"/>
            </a:endParaRPr>
          </a:p>
          <a:p>
            <a:pPr defTabSz="1017588"/>
            <a:r>
              <a:rPr lang="en-US" altLang="zh-CN" sz="2400" b="1">
                <a:latin typeface="华文仿宋" pitchFamily="2" charset="-122"/>
                <a:ea typeface="华文仿宋" pitchFamily="2" charset="-122"/>
              </a:rPr>
              <a:t>《</a:t>
            </a:r>
            <a:r>
              <a:rPr lang="zh-CN" altLang="en-US" sz="2400" b="1">
                <a:latin typeface="华文仿宋" pitchFamily="2" charset="-122"/>
                <a:ea typeface="华文仿宋" pitchFamily="2" charset="-122"/>
              </a:rPr>
              <a:t>中华人民共和国治安管理处罚法</a:t>
            </a:r>
            <a:r>
              <a:rPr lang="en-US" altLang="zh-CN" sz="2400" b="1">
                <a:latin typeface="华文仿宋" pitchFamily="2" charset="-122"/>
                <a:ea typeface="华文仿宋" pitchFamily="2" charset="-122"/>
              </a:rPr>
              <a:t>》</a:t>
            </a:r>
            <a:endParaRPr lang="zh-CN" altLang="en-US" sz="2400" b="1">
              <a:latin typeface="华文仿宋" pitchFamily="2" charset="-122"/>
              <a:ea typeface="华文仿宋" pitchFamily="2" charset="-122"/>
            </a:endParaRPr>
          </a:p>
          <a:p>
            <a:pPr defTabSz="1017588"/>
            <a:r>
              <a:rPr lang="en-US" altLang="zh-CN" sz="2400" b="1">
                <a:latin typeface="华文仿宋" pitchFamily="2" charset="-122"/>
                <a:ea typeface="华文仿宋" pitchFamily="2" charset="-122"/>
              </a:rPr>
              <a:t>《</a:t>
            </a:r>
            <a:r>
              <a:rPr lang="zh-CN" altLang="en-US" sz="2400" b="1">
                <a:latin typeface="华文仿宋" pitchFamily="2" charset="-122"/>
                <a:ea typeface="华文仿宋" pitchFamily="2" charset="-122"/>
              </a:rPr>
              <a:t>消防法</a:t>
            </a:r>
            <a:r>
              <a:rPr lang="en-US" altLang="zh-CN" sz="2400" b="1">
                <a:latin typeface="华文仿宋" pitchFamily="2" charset="-122"/>
                <a:ea typeface="华文仿宋" pitchFamily="2" charset="-122"/>
              </a:rPr>
              <a:t>》</a:t>
            </a:r>
          </a:p>
          <a:p>
            <a:pPr defTabSz="1017588"/>
            <a:r>
              <a:rPr lang="en-US" altLang="zh-CN" sz="2400" b="1">
                <a:latin typeface="华文仿宋" pitchFamily="2" charset="-122"/>
                <a:ea typeface="华文仿宋" pitchFamily="2" charset="-122"/>
              </a:rPr>
              <a:t>《</a:t>
            </a:r>
            <a:r>
              <a:rPr lang="zh-CN" altLang="en-US" sz="2400" b="1">
                <a:latin typeface="华文仿宋" pitchFamily="2" charset="-122"/>
                <a:ea typeface="华文仿宋" pitchFamily="2" charset="-122"/>
              </a:rPr>
              <a:t>道路交通安全法</a:t>
            </a:r>
            <a:r>
              <a:rPr lang="en-US" altLang="zh-CN" sz="2400" b="1">
                <a:latin typeface="华文仿宋" pitchFamily="2" charset="-122"/>
                <a:ea typeface="华文仿宋" pitchFamily="2" charset="-122"/>
              </a:rPr>
              <a:t>》</a:t>
            </a:r>
            <a:endParaRPr lang="zh-CN" altLang="en-US" sz="2400" b="1">
              <a:latin typeface="华文仿宋" pitchFamily="2" charset="-122"/>
              <a:ea typeface="华文仿宋" pitchFamily="2" charset="-122"/>
            </a:endParaRPr>
          </a:p>
          <a:p>
            <a:pPr defTabSz="1017588"/>
            <a:r>
              <a:rPr lang="en-US" altLang="zh-CN" sz="2400" b="1"/>
              <a:t>   ……</a:t>
            </a:r>
            <a:r>
              <a:rPr lang="en-US" altLang="zh-CN" sz="2400" b="1">
                <a:latin typeface="华文仿宋" pitchFamily="2" charset="-122"/>
                <a:ea typeface="华文仿宋" pitchFamily="2" charset="-122"/>
              </a:rPr>
              <a:t>       </a:t>
            </a:r>
          </a:p>
        </p:txBody>
      </p:sp>
      <p:pic>
        <p:nvPicPr>
          <p:cNvPr id="233477" name="Picture 5" descr="20093218101874"/>
          <p:cNvPicPr>
            <a:picLocks noChangeAspect="1" noChangeArrowheads="1"/>
          </p:cNvPicPr>
          <p:nvPr/>
        </p:nvPicPr>
        <p:blipFill>
          <a:blip r:embed="rId2" cstate="print"/>
          <a:srcRect/>
          <a:stretch>
            <a:fillRect/>
          </a:stretch>
        </p:blipFill>
        <p:spPr bwMode="auto">
          <a:xfrm>
            <a:off x="3886200" y="3886200"/>
            <a:ext cx="1600200" cy="2362200"/>
          </a:xfrm>
          <a:prstGeom prst="rect">
            <a:avLst/>
          </a:prstGeom>
          <a:noFill/>
        </p:spPr>
      </p:pic>
      <p:pic>
        <p:nvPicPr>
          <p:cNvPr id="233478" name="Picture 6" descr="1c4110915790ed2a"/>
          <p:cNvPicPr>
            <a:picLocks noChangeAspect="1" noChangeArrowheads="1"/>
          </p:cNvPicPr>
          <p:nvPr/>
        </p:nvPicPr>
        <p:blipFill>
          <a:blip r:embed="rId3" cstate="print"/>
          <a:srcRect/>
          <a:stretch>
            <a:fillRect/>
          </a:stretch>
        </p:blipFill>
        <p:spPr bwMode="auto">
          <a:xfrm>
            <a:off x="5638800" y="3886200"/>
            <a:ext cx="2133600" cy="2362200"/>
          </a:xfrm>
          <a:prstGeom prst="rect">
            <a:avLst/>
          </a:prstGeom>
          <a:noFill/>
        </p:spPr>
      </p:pic>
      <p:pic>
        <p:nvPicPr>
          <p:cNvPr id="233479" name="Picture 7" descr="u=2637694704,1671841710&amp;fm=0&amp;gp=0">
            <a:hlinkClick r:id="rId4"/>
          </p:cNvPr>
          <p:cNvPicPr>
            <a:picLocks noChangeAspect="1" noChangeArrowheads="1"/>
          </p:cNvPicPr>
          <p:nvPr/>
        </p:nvPicPr>
        <p:blipFill>
          <a:blip r:embed="rId5" cstate="print"/>
          <a:srcRect/>
          <a:stretch>
            <a:fillRect/>
          </a:stretch>
        </p:blipFill>
        <p:spPr bwMode="auto">
          <a:xfrm>
            <a:off x="7916863" y="3886200"/>
            <a:ext cx="1455737" cy="2362200"/>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endParaRPr lang="zh-CN" altLang="en-US"/>
          </a:p>
        </p:txBody>
      </p:sp>
      <p:pic>
        <p:nvPicPr>
          <p:cNvPr id="203779"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DDF86456-AF96-49F9-A5D7-A7B99D89E1CC}" type="slidenum">
              <a:rPr lang="en-US" altLang="zh-CN" sz="1500"/>
              <a:pPr algn="r" defTabSz="955675"/>
              <a:t>91</a:t>
            </a:fld>
            <a:endParaRPr lang="en-US" altLang="zh-CN" sz="1500"/>
          </a:p>
        </p:txBody>
      </p:sp>
      <p:sp>
        <p:nvSpPr>
          <p:cNvPr id="9" name="Rectangle 3"/>
          <p:cNvSpPr txBox="1">
            <a:spLocks noChangeArrowheads="1"/>
          </p:cNvSpPr>
          <p:nvPr/>
        </p:nvSpPr>
        <p:spPr bwMode="auto">
          <a:xfrm>
            <a:off x="685800" y="838200"/>
            <a:ext cx="8081963" cy="4121150"/>
          </a:xfrm>
          <a:prstGeom prst="rect">
            <a:avLst/>
          </a:prstGeom>
          <a:noFill/>
          <a:ln w="9525">
            <a:noFill/>
            <a:miter lim="800000"/>
            <a:headEnd/>
            <a:tailEnd/>
          </a:ln>
        </p:spPr>
        <p:txBody>
          <a:bodyPr lIns="95747" tIns="47873" rIns="95747" bIns="47873"/>
          <a:lstStyle/>
          <a:p>
            <a:pPr marL="358775" indent="-358775" defTabSz="955675"/>
            <a:r>
              <a:rPr lang="zh-CN" altLang="en-US" sz="2400" b="1" dirty="0">
                <a:latin typeface="华文仿宋" pitchFamily="2" charset="-122"/>
                <a:ea typeface="华文仿宋" pitchFamily="2" charset="-122"/>
              </a:rPr>
              <a:t>      二、事故处理</a:t>
            </a:r>
          </a:p>
          <a:p>
            <a:pPr marL="358775" indent="-358775" defTabSz="955675"/>
            <a:endParaRPr lang="zh-CN" altLang="en-US" sz="2400" b="1" dirty="0">
              <a:latin typeface="华文仿宋" pitchFamily="2" charset="-122"/>
              <a:ea typeface="华文仿宋" pitchFamily="2" charset="-122"/>
            </a:endParaRPr>
          </a:p>
          <a:p>
            <a:pPr marL="358775" indent="-358775" defTabSz="955675"/>
            <a:r>
              <a:rPr lang="zh-CN" altLang="en-US" sz="2400" b="1" dirty="0">
                <a:latin typeface="华文仿宋" pitchFamily="2" charset="-122"/>
                <a:ea typeface="华文仿宋" pitchFamily="2" charset="-122"/>
              </a:rPr>
              <a:t>              根据公司</a:t>
            </a:r>
            <a:r>
              <a:rPr lang="en-US" altLang="zh-CN" sz="2400" b="1" dirty="0">
                <a:latin typeface="华文仿宋" pitchFamily="2" charset="-122"/>
                <a:ea typeface="华文仿宋" pitchFamily="2" charset="-122"/>
              </a:rPr>
              <a:t>《YTKC.SP05.04-11</a:t>
            </a:r>
            <a:r>
              <a:rPr lang="zh-CN" altLang="en-US" sz="2400" b="1" dirty="0">
                <a:latin typeface="华文仿宋" pitchFamily="2" charset="-122"/>
                <a:ea typeface="华文仿宋" pitchFamily="2" charset="-122"/>
              </a:rPr>
              <a:t>消防安全管理规定</a:t>
            </a:r>
            <a:r>
              <a:rPr lang="en-US" altLang="zh-CN" sz="2400" b="1" dirty="0">
                <a:latin typeface="华文仿宋" pitchFamily="2" charset="-122"/>
                <a:ea typeface="华文仿宋" pitchFamily="2" charset="-122"/>
              </a:rPr>
              <a:t>》</a:t>
            </a:r>
            <a:r>
              <a:rPr lang="zh-CN" altLang="en-US" sz="2400" b="1" dirty="0">
                <a:latin typeface="华文仿宋" pitchFamily="2" charset="-122"/>
                <a:ea typeface="华文仿宋" pitchFamily="2" charset="-122"/>
              </a:rPr>
              <a:t>第</a:t>
            </a:r>
            <a:r>
              <a:rPr lang="en-US" altLang="zh-CN" sz="2400" b="1" dirty="0">
                <a:latin typeface="华文仿宋" pitchFamily="2" charset="-122"/>
                <a:ea typeface="华文仿宋" pitchFamily="2" charset="-122"/>
              </a:rPr>
              <a:t>6.2</a:t>
            </a:r>
            <a:r>
              <a:rPr lang="zh-CN" altLang="en-US" sz="2400" b="1" dirty="0">
                <a:latin typeface="华文仿宋" pitchFamily="2" charset="-122"/>
                <a:ea typeface="华文仿宋" pitchFamily="2" charset="-122"/>
              </a:rPr>
              <a:t>条处罚规定，对相关责任人作如下理：  </a:t>
            </a:r>
          </a:p>
          <a:p>
            <a:pPr marL="358775" indent="-358775" defTabSz="955675"/>
            <a:r>
              <a:rPr lang="en-US" altLang="zh-CN" sz="2400" b="1" dirty="0">
                <a:latin typeface="华文仿宋" pitchFamily="2" charset="-122"/>
                <a:ea typeface="华文仿宋" pitchFamily="2" charset="-122"/>
              </a:rPr>
              <a:t>              1</a:t>
            </a:r>
            <a:r>
              <a:rPr lang="zh-CN" altLang="en-US" sz="2400" b="1" dirty="0">
                <a:latin typeface="华文仿宋" pitchFamily="2" charset="-122"/>
                <a:ea typeface="华文仿宋" pitchFamily="2" charset="-122"/>
              </a:rPr>
              <a:t>、蔡某，生产处项目管理员，违规吸烟且造成不良后果，对事故的发生负直接责任，给予其</a:t>
            </a:r>
            <a:r>
              <a:rPr lang="en-US" altLang="zh-CN" sz="2400" b="1" dirty="0">
                <a:latin typeface="华文仿宋" pitchFamily="2" charset="-122"/>
                <a:ea typeface="华文仿宋" pitchFamily="2" charset="-122"/>
              </a:rPr>
              <a:t>1000</a:t>
            </a:r>
            <a:r>
              <a:rPr lang="zh-CN" altLang="en-US" sz="2400" b="1" dirty="0">
                <a:latin typeface="华文仿宋" pitchFamily="2" charset="-122"/>
                <a:ea typeface="华文仿宋" pitchFamily="2" charset="-122"/>
              </a:rPr>
              <a:t>元罚款，并内部下岗三个月。    </a:t>
            </a:r>
          </a:p>
          <a:p>
            <a:pPr marL="358775" indent="-358775" defTabSz="955675"/>
            <a:r>
              <a:rPr lang="en-US" altLang="zh-CN" sz="2400" b="1" dirty="0">
                <a:latin typeface="华文仿宋" pitchFamily="2" charset="-122"/>
                <a:ea typeface="华文仿宋" pitchFamily="2" charset="-122"/>
              </a:rPr>
              <a:t>             2</a:t>
            </a:r>
            <a:r>
              <a:rPr lang="zh-CN" altLang="en-US" sz="2400" b="1" dirty="0">
                <a:latin typeface="华文仿宋" pitchFamily="2" charset="-122"/>
                <a:ea typeface="华文仿宋" pitchFamily="2" charset="-122"/>
              </a:rPr>
              <a:t>、黎某，生产处经理，负责该办公区日常的安全管理工作，对所管区域内的员工管理不到位，给予其</a:t>
            </a:r>
            <a:r>
              <a:rPr lang="en-US" altLang="zh-CN" sz="2400" b="1" dirty="0">
                <a:latin typeface="华文仿宋" pitchFamily="2" charset="-122"/>
                <a:ea typeface="华文仿宋" pitchFamily="2" charset="-122"/>
              </a:rPr>
              <a:t>2000</a:t>
            </a:r>
            <a:r>
              <a:rPr lang="zh-CN" altLang="en-US" sz="2400" b="1" dirty="0">
                <a:latin typeface="华文仿宋" pitchFamily="2" charset="-122"/>
                <a:ea typeface="华文仿宋" pitchFamily="2" charset="-122"/>
              </a:rPr>
              <a:t>元罚款。</a:t>
            </a:r>
          </a:p>
          <a:p>
            <a:pPr marL="358775" indent="-358775" defTabSz="955675"/>
            <a:r>
              <a:rPr lang="en-US" altLang="zh-CN" sz="2400" b="1" dirty="0">
                <a:latin typeface="华文仿宋" pitchFamily="2" charset="-122"/>
                <a:ea typeface="华文仿宋" pitchFamily="2" charset="-122"/>
              </a:rPr>
              <a:t>             3</a:t>
            </a:r>
            <a:r>
              <a:rPr lang="zh-CN" altLang="en-US" sz="2400" b="1" dirty="0">
                <a:latin typeface="华文仿宋" pitchFamily="2" charset="-122"/>
                <a:ea typeface="华文仿宋" pitchFamily="2" charset="-122"/>
              </a:rPr>
              <a:t>、郭某，生产处处长，生产处消防安全第一责任人，对部门消防工作监督管理不力，未有效落实部门各级消防安全工作责任制，对事故的发生负管理责任，给予其</a:t>
            </a:r>
            <a:r>
              <a:rPr lang="en-US" altLang="zh-CN" sz="2400" b="1" dirty="0">
                <a:latin typeface="华文仿宋" pitchFamily="2" charset="-122"/>
                <a:ea typeface="华文仿宋" pitchFamily="2" charset="-122"/>
              </a:rPr>
              <a:t>3000</a:t>
            </a:r>
            <a:r>
              <a:rPr lang="zh-CN" altLang="en-US" sz="2400" b="1" dirty="0">
                <a:latin typeface="华文仿宋" pitchFamily="2" charset="-122"/>
                <a:ea typeface="华文仿宋" pitchFamily="2" charset="-122"/>
              </a:rPr>
              <a:t>元罚款。</a:t>
            </a:r>
          </a:p>
          <a:p>
            <a:pPr marL="358775" indent="-358775" defTabSz="955675"/>
            <a:endParaRPr lang="zh-CN" altLang="en-US" sz="2400" b="1" dirty="0">
              <a:latin typeface="华文仿宋" pitchFamily="2" charset="-122"/>
              <a:ea typeface="华文仿宋" pitchFamily="2"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43" name="Picture 7" descr="14085782284178019"/>
          <p:cNvPicPr>
            <a:picLocks noChangeAspect="1" noChangeArrowheads="1"/>
          </p:cNvPicPr>
          <p:nvPr/>
        </p:nvPicPr>
        <p:blipFill>
          <a:blip r:embed="rId2" cstate="print"/>
          <a:srcRect/>
          <a:stretch>
            <a:fillRect/>
          </a:stretch>
        </p:blipFill>
        <p:spPr bwMode="auto">
          <a:xfrm>
            <a:off x="5257800" y="1295400"/>
            <a:ext cx="3469326" cy="4648200"/>
          </a:xfrm>
          <a:prstGeom prst="rect">
            <a:avLst/>
          </a:prstGeom>
          <a:noFill/>
        </p:spPr>
      </p:pic>
      <p:pic>
        <p:nvPicPr>
          <p:cNvPr id="5" name="Picture 3"/>
          <p:cNvPicPr>
            <a:picLocks noGrp="1" noChangeAspect="1" noChangeArrowheads="1"/>
          </p:cNvPicPr>
          <p:nvPr>
            <p:ph sz="half" idx="1"/>
          </p:nvPr>
        </p:nvPicPr>
        <p:blipFill>
          <a:blip r:embed="rId3" cstate="print"/>
          <a:srcRect/>
          <a:stretch>
            <a:fillRect/>
          </a:stretch>
        </p:blipFill>
        <p:spPr>
          <a:xfrm>
            <a:off x="4724400" y="838200"/>
            <a:ext cx="3927475" cy="2895600"/>
          </a:xfrm>
          <a:noFill/>
          <a:ln/>
        </p:spPr>
      </p:pic>
      <p:pic>
        <p:nvPicPr>
          <p:cNvPr id="6" name="Picture 4"/>
          <p:cNvPicPr>
            <a:picLocks noGrp="1" noChangeAspect="1" noChangeArrowheads="1"/>
          </p:cNvPicPr>
          <p:nvPr>
            <p:ph sz="half" idx="2"/>
          </p:nvPr>
        </p:nvPicPr>
        <p:blipFill>
          <a:blip r:embed="rId4" cstate="print"/>
          <a:srcRect/>
          <a:stretch>
            <a:fillRect/>
          </a:stretch>
        </p:blipFill>
        <p:spPr>
          <a:xfrm>
            <a:off x="4648200" y="838200"/>
            <a:ext cx="3927475" cy="2944813"/>
          </a:xfrm>
          <a:noFill/>
          <a:ln/>
        </p:spPr>
      </p:pic>
      <p:pic>
        <p:nvPicPr>
          <p:cNvPr id="8" name="Picture 3"/>
          <p:cNvPicPr>
            <a:picLocks noChangeAspect="1" noChangeArrowheads="1"/>
          </p:cNvPicPr>
          <p:nvPr/>
        </p:nvPicPr>
        <p:blipFill>
          <a:blip r:embed="rId3" cstate="print"/>
          <a:srcRect/>
          <a:stretch>
            <a:fillRect/>
          </a:stretch>
        </p:blipFill>
        <p:spPr bwMode="auto">
          <a:xfrm>
            <a:off x="914400" y="1143000"/>
            <a:ext cx="3927475" cy="2514600"/>
          </a:xfrm>
          <a:prstGeom prst="rect">
            <a:avLst/>
          </a:prstGeom>
          <a:noFill/>
          <a:ln w="9525">
            <a:noFill/>
            <a:miter lim="800000"/>
            <a:headEnd/>
            <a:tailEnd/>
          </a:ln>
        </p:spPr>
      </p:pic>
      <p:pic>
        <p:nvPicPr>
          <p:cNvPr id="9" name="Picture 4"/>
          <p:cNvPicPr>
            <a:picLocks noChangeAspect="1" noChangeArrowheads="1"/>
          </p:cNvPicPr>
          <p:nvPr/>
        </p:nvPicPr>
        <p:blipFill>
          <a:blip r:embed="rId4" cstate="print"/>
          <a:srcRect/>
          <a:stretch>
            <a:fillRect/>
          </a:stretch>
        </p:blipFill>
        <p:spPr>
          <a:xfrm>
            <a:off x="990600" y="3733800"/>
            <a:ext cx="3927475" cy="2286000"/>
          </a:xfrm>
          <a:prstGeom prst="rect">
            <a:avLst/>
          </a:prstGeom>
          <a:noFill/>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type="body" idx="1"/>
          </p:nvPr>
        </p:nvSpPr>
        <p:spPr/>
        <p:txBody>
          <a:bodyPr/>
          <a:lstStyle/>
          <a:p>
            <a:r>
              <a:rPr lang="zh-CN" altLang="en-US" b="0"/>
              <a:t>郑州宇通火灾系焊工操作不当所致 责任人被拘</a:t>
            </a:r>
          </a:p>
          <a:p>
            <a:r>
              <a:rPr lang="en-US" altLang="zh-CN" b="0"/>
              <a:t>2012-02-18 17:07:09</a:t>
            </a:r>
            <a:r>
              <a:rPr lang="zh-CN" altLang="en-US" b="0"/>
              <a:t>　来源</a:t>
            </a:r>
            <a:r>
              <a:rPr lang="en-US" altLang="zh-CN" b="0"/>
              <a:t>: </a:t>
            </a:r>
            <a:r>
              <a:rPr lang="zh-CN" altLang="en-US" b="0">
                <a:hlinkClick r:id="rId2"/>
              </a:rPr>
              <a:t>人民网</a:t>
            </a:r>
            <a:r>
              <a:rPr lang="en-US" altLang="zh-CN" b="0"/>
              <a:t>(</a:t>
            </a:r>
            <a:r>
              <a:rPr lang="zh-CN" altLang="en-US" b="0"/>
              <a:t>北京</a:t>
            </a:r>
            <a:r>
              <a:rPr lang="en-US" altLang="zh-CN" b="0"/>
              <a:t>)</a:t>
            </a:r>
            <a:r>
              <a:rPr lang="zh-CN" altLang="en-US" b="0"/>
              <a:t>　</a:t>
            </a:r>
            <a:r>
              <a:rPr lang="zh-CN" altLang="en-US" b="0">
                <a:hlinkClick r:id="rId3"/>
              </a:rPr>
              <a:t>有</a:t>
            </a:r>
            <a:r>
              <a:rPr lang="en-US" altLang="zh-CN" b="0">
                <a:hlinkClick r:id="rId3"/>
              </a:rPr>
              <a:t>26</a:t>
            </a:r>
            <a:r>
              <a:rPr lang="zh-CN" altLang="en-US" b="0">
                <a:hlinkClick r:id="rId3"/>
              </a:rPr>
              <a:t>人参与</a:t>
            </a:r>
            <a:r>
              <a:rPr lang="zh-CN" altLang="en-US" b="0"/>
              <a:t> </a:t>
            </a:r>
            <a:r>
              <a:rPr lang="zh-CN" altLang="en-US" b="0">
                <a:hlinkClick r:id="rId4"/>
              </a:rPr>
              <a:t>手机看新闻</a:t>
            </a:r>
            <a:r>
              <a:rPr lang="zh-CN" altLang="en-US" b="0"/>
              <a:t> 转发到微博</a:t>
            </a:r>
            <a:r>
              <a:rPr lang="en-US" altLang="zh-CN" b="0"/>
              <a:t>(0)</a:t>
            </a:r>
          </a:p>
          <a:p>
            <a:r>
              <a:rPr lang="zh-CN" altLang="en-US" b="0"/>
              <a:t>人民网郑州</a:t>
            </a:r>
            <a:r>
              <a:rPr lang="en-US" altLang="zh-CN" b="0"/>
              <a:t>2</a:t>
            </a:r>
            <a:r>
              <a:rPr lang="zh-CN" altLang="en-US" b="0"/>
              <a:t>月</a:t>
            </a:r>
            <a:r>
              <a:rPr lang="en-US" altLang="zh-CN" b="0"/>
              <a:t>18</a:t>
            </a:r>
            <a:r>
              <a:rPr lang="zh-CN" altLang="en-US" b="0"/>
              <a:t>日电  郑州宇通客车厂火灾原因查明，系电焊工朱成伟操作不当导致焊渣引燃油漆，已经被治安拘留。</a:t>
            </a:r>
          </a:p>
          <a:p>
            <a:r>
              <a:rPr lang="en-US" altLang="zh-CN" b="0"/>
              <a:t>2012</a:t>
            </a:r>
            <a:r>
              <a:rPr lang="zh-CN" altLang="en-US" b="0"/>
              <a:t>年</a:t>
            </a:r>
            <a:r>
              <a:rPr lang="en-US" altLang="zh-CN" b="0"/>
              <a:t>2</a:t>
            </a:r>
            <a:r>
              <a:rPr lang="zh-CN" altLang="en-US" b="0"/>
              <a:t>月</a:t>
            </a:r>
            <a:r>
              <a:rPr lang="en-US" altLang="zh-CN" b="0"/>
              <a:t>10</a:t>
            </a:r>
            <a:r>
              <a:rPr lang="zh-CN" altLang="en-US" b="0"/>
              <a:t>日</a:t>
            </a:r>
            <a:r>
              <a:rPr lang="en-US" altLang="zh-CN" b="0"/>
              <a:t>14</a:t>
            </a:r>
            <a:r>
              <a:rPr lang="zh-CN" altLang="en-US" b="0"/>
              <a:t>时许，位于郑州市新郑路与宇通路交叉口的郑州宇通客车股份有限公司涂装二车间发生火灾，烧毁部分机器设备及通风道。经调查，该起火灾起火原因为电焊工朱成伟进行电焊作业时，电焊渣由门下方的缝隙掉入通风道内，将通风道内的油漆残渣引燃所致。日前，朱成伟因未按规定擅自进行电焊操作过失引起火灾，被管城区十八里河派出所治安管理服务治安大队予以拘留。</a:t>
            </a:r>
          </a:p>
          <a:p>
            <a:r>
              <a:rPr lang="zh-CN" altLang="en-US" b="0"/>
              <a:t>目前，郑州市管城区已召开由各办事处主管领导及大型企业负责人参加的火灾事故现场会，认真吸取事故教训，开展全面隐患排查。</a:t>
            </a:r>
            <a:endParaRPr lang="zh-CN" altLang="en-US" b="0" u="sng"/>
          </a:p>
          <a:p>
            <a:r>
              <a:rPr lang="en-US" altLang="zh-CN" b="0" u="sng"/>
              <a:t>(</a:t>
            </a:r>
            <a:r>
              <a:rPr lang="zh-CN" altLang="en-US" b="0" u="sng"/>
              <a:t>本文来源：人民网 作者：张毅力 耿国锋</a:t>
            </a:r>
            <a:r>
              <a:rPr lang="en-US" altLang="zh-CN" b="0" u="sng"/>
              <a:t>)</a:t>
            </a:r>
            <a:endParaRPr lang="zh-CN" altLang="en-US" b="0" u="sng"/>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zh-CN" altLang="en-US" sz="2000">
                <a:solidFill>
                  <a:srgbClr val="FF0000"/>
                </a:solidFill>
              </a:rPr>
              <a:t>综合服务</a:t>
            </a:r>
          </a:p>
        </p:txBody>
      </p:sp>
      <p:sp>
        <p:nvSpPr>
          <p:cNvPr id="285699" name="Rectangle 3"/>
          <p:cNvSpPr>
            <a:spLocks noGrp="1" noChangeArrowheads="1"/>
          </p:cNvSpPr>
          <p:nvPr>
            <p:ph type="body" idx="1"/>
          </p:nvPr>
        </p:nvSpPr>
        <p:spPr>
          <a:xfrm>
            <a:off x="533400" y="1295400"/>
            <a:ext cx="9142413" cy="5287963"/>
          </a:xfrm>
        </p:spPr>
        <p:txBody>
          <a:bodyPr/>
          <a:lstStyle/>
          <a:p>
            <a:r>
              <a:rPr lang="zh-CN" altLang="en-US" sz="1800" b="0" dirty="0"/>
              <a:t>一、大学毕业生入户：</a:t>
            </a:r>
            <a:endParaRPr lang="zh-CN" altLang="en-US" sz="1800" dirty="0"/>
          </a:p>
          <a:p>
            <a:r>
              <a:rPr lang="en-US" altLang="zh-CN" sz="1800" b="0" dirty="0"/>
              <a:t>1.</a:t>
            </a:r>
            <a:r>
              <a:rPr lang="zh-CN" altLang="en-US" sz="1800" b="0" dirty="0"/>
              <a:t>户口迁移证 </a:t>
            </a:r>
            <a:r>
              <a:rPr lang="en-US" altLang="zh-CN" sz="1800" b="0" dirty="0"/>
              <a:t>(</a:t>
            </a:r>
            <a:r>
              <a:rPr lang="zh-CN" altLang="en-US" sz="1800" b="0" dirty="0"/>
              <a:t>有效期半年</a:t>
            </a:r>
            <a:r>
              <a:rPr lang="en-US" altLang="zh-CN" sz="1800" b="0" dirty="0"/>
              <a:t>)                               </a:t>
            </a:r>
          </a:p>
          <a:p>
            <a:r>
              <a:rPr lang="en-US" altLang="zh-CN" sz="1800" b="0" dirty="0"/>
              <a:t>2.</a:t>
            </a:r>
            <a:r>
              <a:rPr lang="zh-CN" altLang="en-US" sz="1800" b="0" dirty="0"/>
              <a:t>身份证</a:t>
            </a:r>
            <a:r>
              <a:rPr lang="en-US" altLang="zh-CN" sz="1800" b="0" dirty="0"/>
              <a:t>(</a:t>
            </a:r>
            <a:r>
              <a:rPr lang="zh-CN" altLang="en-US" sz="1800" b="0" dirty="0"/>
              <a:t>原件</a:t>
            </a:r>
            <a:r>
              <a:rPr lang="en-US" altLang="zh-CN" sz="1800" b="0" dirty="0"/>
              <a:t>\</a:t>
            </a:r>
            <a:r>
              <a:rPr lang="zh-CN" altLang="en-US" sz="1800" b="0" dirty="0"/>
              <a:t>复印件</a:t>
            </a:r>
            <a:r>
              <a:rPr lang="en-US" altLang="zh-CN" sz="1800" b="0" dirty="0"/>
              <a:t>)</a:t>
            </a:r>
          </a:p>
          <a:p>
            <a:r>
              <a:rPr lang="en-US" altLang="zh-CN" sz="1800" b="0" dirty="0"/>
              <a:t>3.</a:t>
            </a:r>
            <a:r>
              <a:rPr lang="zh-CN" altLang="en-US" sz="1800" b="0" dirty="0"/>
              <a:t>就业报到证</a:t>
            </a:r>
            <a:r>
              <a:rPr lang="en-US" altLang="zh-CN" sz="1800" b="0" dirty="0"/>
              <a:t>(</a:t>
            </a:r>
            <a:r>
              <a:rPr lang="zh-CN" altLang="en-US" sz="1800" b="0" dirty="0"/>
              <a:t>原件</a:t>
            </a:r>
            <a:r>
              <a:rPr lang="en-US" altLang="zh-CN" sz="1800" b="0" dirty="0"/>
              <a:t>\</a:t>
            </a:r>
            <a:r>
              <a:rPr lang="zh-CN" altLang="en-US" sz="1800" b="0" dirty="0"/>
              <a:t>复印件</a:t>
            </a:r>
            <a:r>
              <a:rPr lang="en-US" altLang="zh-CN" sz="1800" b="0" dirty="0"/>
              <a:t>)                         </a:t>
            </a:r>
          </a:p>
          <a:p>
            <a:r>
              <a:rPr lang="en-US" altLang="zh-CN" sz="1800" b="0" dirty="0"/>
              <a:t>4.</a:t>
            </a:r>
            <a:r>
              <a:rPr lang="zh-CN" altLang="en-US" sz="1800" b="0" dirty="0"/>
              <a:t>就业协议书（原件</a:t>
            </a:r>
            <a:r>
              <a:rPr lang="en-US" altLang="zh-CN" sz="1800" b="0" dirty="0"/>
              <a:t>\</a:t>
            </a:r>
            <a:r>
              <a:rPr lang="zh-CN" altLang="en-US" sz="1800" b="0" dirty="0"/>
              <a:t>复印件）                    </a:t>
            </a:r>
          </a:p>
          <a:p>
            <a:r>
              <a:rPr lang="en-US" altLang="zh-CN" sz="1800" b="0" dirty="0"/>
              <a:t>5.</a:t>
            </a:r>
            <a:r>
              <a:rPr lang="zh-CN" altLang="en-US" sz="1800" b="0" dirty="0"/>
              <a:t>毕业证</a:t>
            </a:r>
            <a:r>
              <a:rPr lang="en-US" altLang="zh-CN" sz="1800" b="0" dirty="0"/>
              <a:t>(</a:t>
            </a:r>
            <a:r>
              <a:rPr lang="zh-CN" altLang="en-US" sz="1800" b="0" dirty="0"/>
              <a:t>原件</a:t>
            </a:r>
            <a:r>
              <a:rPr lang="en-US" altLang="zh-CN" sz="1800" b="0" dirty="0"/>
              <a:t>\</a:t>
            </a:r>
            <a:r>
              <a:rPr lang="zh-CN" altLang="en-US" sz="1800" b="0" dirty="0"/>
              <a:t>复印件</a:t>
            </a:r>
            <a:r>
              <a:rPr lang="en-US" altLang="zh-CN" sz="1800" b="0" dirty="0"/>
              <a:t>)  </a:t>
            </a:r>
            <a:r>
              <a:rPr lang="zh-CN" altLang="en-US" sz="1800" b="0" dirty="0"/>
              <a:t>注：复印件要有正反面</a:t>
            </a:r>
            <a:r>
              <a:rPr lang="en-US" altLang="zh-CN" sz="1800" b="0" dirty="0"/>
              <a:t>	</a:t>
            </a:r>
          </a:p>
          <a:p>
            <a:r>
              <a:rPr lang="en-US" altLang="zh-CN" sz="1800" b="0" dirty="0"/>
              <a:t>6.</a:t>
            </a:r>
            <a:r>
              <a:rPr lang="zh-CN" altLang="en-US" sz="1800" b="0" dirty="0"/>
              <a:t>近期１寸彩色照片</a:t>
            </a:r>
            <a:r>
              <a:rPr lang="en-US" altLang="zh-CN" sz="1800" b="0" dirty="0"/>
              <a:t>2</a:t>
            </a:r>
            <a:r>
              <a:rPr lang="zh-CN" altLang="en-US" sz="1800" b="0" dirty="0"/>
              <a:t>张</a:t>
            </a:r>
          </a:p>
          <a:p>
            <a:r>
              <a:rPr lang="en-US" altLang="zh-CN" sz="1800" b="0" dirty="0"/>
              <a:t>7.</a:t>
            </a:r>
            <a:r>
              <a:rPr lang="zh-CN" altLang="en-US" sz="1800" b="0" dirty="0"/>
              <a:t>工本费</a:t>
            </a:r>
            <a:r>
              <a:rPr lang="en-US" altLang="zh-CN" sz="1800" b="0" dirty="0"/>
              <a:t>12</a:t>
            </a:r>
            <a:r>
              <a:rPr lang="zh-CN" altLang="en-US" sz="1800" b="0" dirty="0"/>
              <a:t>元</a:t>
            </a:r>
          </a:p>
          <a:p>
            <a:r>
              <a:rPr lang="en-US" altLang="zh-CN" sz="1800" b="0" dirty="0"/>
              <a:t>8.</a:t>
            </a:r>
            <a:r>
              <a:rPr lang="zh-CN" altLang="en-US" sz="1800" b="0" dirty="0"/>
              <a:t>人力资源部开具公司接收证明</a:t>
            </a:r>
          </a:p>
          <a:p>
            <a:r>
              <a:rPr lang="zh-CN" altLang="en-US" sz="1800" b="0" dirty="0"/>
              <a:t>二、集体户口借用到保卫处综合办公室，需交押金</a:t>
            </a:r>
            <a:r>
              <a:rPr lang="en-US" altLang="zh-CN" sz="1800" b="0" dirty="0"/>
              <a:t>100</a:t>
            </a:r>
            <a:r>
              <a:rPr lang="zh-CN" altLang="en-US" sz="1800" b="0" dirty="0"/>
              <a:t>元，还户口时退还。</a:t>
            </a:r>
          </a:p>
          <a:p>
            <a:r>
              <a:rPr lang="zh-CN" altLang="en-US" sz="1800" b="0" dirty="0"/>
              <a:t>三、暂住证办理流程</a:t>
            </a:r>
          </a:p>
          <a:p>
            <a:r>
              <a:rPr lang="en-US" altLang="zh-CN" sz="1800" b="0" dirty="0"/>
              <a:t>1.</a:t>
            </a:r>
            <a:r>
              <a:rPr lang="zh-CN" altLang="en-US" sz="1800" b="0" dirty="0"/>
              <a:t>所在社区开具居住证明（如在城中村租房，需有房东身份证复印件，详细地址，联系方式）</a:t>
            </a:r>
          </a:p>
          <a:p>
            <a:r>
              <a:rPr lang="en-US" altLang="zh-CN" sz="1800" b="0" dirty="0"/>
              <a:t>2.</a:t>
            </a:r>
            <a:r>
              <a:rPr lang="zh-CN" altLang="en-US" sz="1800" b="0" dirty="0"/>
              <a:t>本人携带身份证</a:t>
            </a:r>
            <a:r>
              <a:rPr lang="en-US" altLang="zh-CN" sz="1800" b="0" dirty="0"/>
              <a:t>(</a:t>
            </a:r>
            <a:r>
              <a:rPr lang="zh-CN" altLang="en-US" sz="1800" b="0" dirty="0"/>
              <a:t>原件、复印件</a:t>
            </a:r>
            <a:r>
              <a:rPr lang="en-US" altLang="zh-CN" sz="1800" b="0" dirty="0"/>
              <a:t>),</a:t>
            </a:r>
            <a:r>
              <a:rPr lang="zh-CN" altLang="en-US" sz="1800" b="0" dirty="0"/>
              <a:t>一寸彩照</a:t>
            </a:r>
            <a:r>
              <a:rPr lang="en-US" altLang="zh-CN" sz="1800" b="0" dirty="0"/>
              <a:t>2</a:t>
            </a:r>
            <a:r>
              <a:rPr lang="zh-CN" altLang="en-US" sz="1800" b="0" dirty="0"/>
              <a:t>张到派出所录入指纹</a:t>
            </a:r>
          </a:p>
          <a:p>
            <a:r>
              <a:rPr lang="en-US" altLang="zh-CN" sz="1800" b="0" dirty="0"/>
              <a:t>3.</a:t>
            </a:r>
            <a:r>
              <a:rPr lang="zh-CN" altLang="en-US" sz="1800" b="0" dirty="0"/>
              <a:t> 十八里河派出所站马屯警务室（公司南面老</a:t>
            </a:r>
            <a:r>
              <a:rPr lang="en-US" altLang="zh-CN" sz="1800" b="0" dirty="0"/>
              <a:t>107</a:t>
            </a:r>
            <a:r>
              <a:rPr lang="zh-CN" altLang="en-US" sz="1800" b="0" dirty="0"/>
              <a:t>国道</a:t>
            </a:r>
            <a:r>
              <a:rPr lang="en-US" altLang="zh-CN" sz="1800" b="0" dirty="0"/>
              <a:t>1000</a:t>
            </a:r>
            <a:r>
              <a:rPr lang="zh-CN" altLang="en-US" sz="1800" b="0" dirty="0"/>
              <a:t>米）。</a:t>
            </a:r>
          </a:p>
          <a:p>
            <a:r>
              <a:rPr lang="zh-CN" altLang="en-US" sz="1800" b="0" dirty="0"/>
              <a:t>咨询电话：</a:t>
            </a:r>
            <a:r>
              <a:rPr lang="en-US" altLang="zh-CN" sz="1800" b="0" dirty="0"/>
              <a:t>66718819   </a:t>
            </a:r>
            <a:r>
              <a:rPr lang="zh-CN" altLang="en-US" sz="1800" b="0" dirty="0" smtClean="0"/>
              <a:t>李晓静。</a:t>
            </a:r>
            <a:endParaRPr lang="zh-CN" altLang="en-US" sz="1800" b="0" dirty="0"/>
          </a:p>
          <a:p>
            <a:endParaRPr lang="zh-CN" altLang="en-US" sz="1800" b="0" u="sng" dirty="0"/>
          </a:p>
        </p:txBody>
      </p:sp>
      <p:sp>
        <p:nvSpPr>
          <p:cNvPr id="285700" name="Rectangle 4"/>
          <p:cNvSpPr>
            <a:spLocks noChangeArrowheads="1"/>
          </p:cNvSpPr>
          <p:nvPr/>
        </p:nvSpPr>
        <p:spPr bwMode="auto">
          <a:xfrm>
            <a:off x="763588" y="2514600"/>
            <a:ext cx="9142412" cy="5287963"/>
          </a:xfrm>
          <a:prstGeom prst="rect">
            <a:avLst/>
          </a:prstGeom>
          <a:noFill/>
          <a:ln w="9525">
            <a:noFill/>
            <a:miter lim="800000"/>
            <a:headEnd/>
            <a:tailEnd/>
          </a:ln>
        </p:spPr>
        <p:txBody>
          <a:bodyPr lIns="95747" tIns="47873" rIns="95747" bIns="47873"/>
          <a:lstStyle/>
          <a:p>
            <a:pPr marL="358775" indent="-358775" defTabSz="955675" eaLnBrk="0" hangingPunct="0">
              <a:spcBef>
                <a:spcPct val="20000"/>
              </a:spcBef>
              <a:buFontTx/>
              <a:buChar char="•"/>
            </a:pPr>
            <a:endParaRPr lang="zh-CN" altLang="en-US" sz="1800" u="sng"/>
          </a:p>
        </p:txBody>
      </p:sp>
      <p:sp>
        <p:nvSpPr>
          <p:cNvPr id="285701" name="Rectangle 2"/>
          <p:cNvSpPr>
            <a:spLocks noChangeArrowheads="1"/>
          </p:cNvSpPr>
          <p:nvPr/>
        </p:nvSpPr>
        <p:spPr bwMode="auto">
          <a:xfrm>
            <a:off x="685800" y="609600"/>
            <a:ext cx="8305800" cy="1066800"/>
          </a:xfrm>
          <a:prstGeom prst="rect">
            <a:avLst/>
          </a:prstGeom>
          <a:noFill/>
          <a:ln w="9525">
            <a:noFill/>
            <a:miter lim="800000"/>
            <a:headEnd/>
            <a:tailEnd/>
          </a:ln>
        </p:spPr>
        <p:txBody>
          <a:bodyPr lIns="95747" tIns="47873" rIns="95747" bIns="47873" anchor="ctr"/>
          <a:lstStyle/>
          <a:p>
            <a:pPr defTabSz="955675" eaLnBrk="0" hangingPunct="0"/>
            <a:r>
              <a:rPr lang="zh-CN" altLang="en-US" sz="2000" b="1">
                <a:solidFill>
                  <a:schemeClr val="tx2"/>
                </a:solidFill>
              </a:rPr>
              <a:t>公司集体户口及暂住证办理流程</a:t>
            </a:r>
            <a:br>
              <a:rPr lang="zh-CN" altLang="en-US" sz="2000" b="1">
                <a:solidFill>
                  <a:schemeClr val="tx2"/>
                </a:solidFill>
              </a:rPr>
            </a:br>
            <a:endParaRPr lang="zh-CN" altLang="en-US" sz="2000" b="1">
              <a:solidFill>
                <a:schemeClr val="tx2"/>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灯片编号占位符 5"/>
          <p:cNvSpPr txBox="1">
            <a:spLocks noGrp="1"/>
          </p:cNvSpPr>
          <p:nvPr/>
        </p:nvSpPr>
        <p:spPr bwMode="auto">
          <a:xfrm>
            <a:off x="7099300" y="6494463"/>
            <a:ext cx="2311400" cy="320675"/>
          </a:xfrm>
          <a:prstGeom prst="rect">
            <a:avLst/>
          </a:prstGeom>
          <a:noFill/>
          <a:ln w="9525">
            <a:noFill/>
            <a:miter lim="800000"/>
            <a:headEnd/>
            <a:tailEnd/>
          </a:ln>
        </p:spPr>
        <p:txBody>
          <a:bodyPr lIns="95747" tIns="47873" rIns="95747" bIns="47873"/>
          <a:lstStyle/>
          <a:p>
            <a:pPr algn="r" defTabSz="955675"/>
            <a:fld id="{CE0CFFDF-3007-4660-B5D6-C7637B9FAA27}" type="slidenum">
              <a:rPr lang="en-US" altLang="zh-CN" sz="1500"/>
              <a:pPr algn="r" defTabSz="955675"/>
              <a:t>95</a:t>
            </a:fld>
            <a:endParaRPr lang="en-US" altLang="zh-CN" sz="1500"/>
          </a:p>
        </p:txBody>
      </p:sp>
      <p:sp>
        <p:nvSpPr>
          <p:cNvPr id="9" name="Rectangle 3"/>
          <p:cNvSpPr txBox="1">
            <a:spLocks noChangeArrowheads="1"/>
          </p:cNvSpPr>
          <p:nvPr/>
        </p:nvSpPr>
        <p:spPr bwMode="auto">
          <a:xfrm>
            <a:off x="3276600" y="2286000"/>
            <a:ext cx="5030788" cy="3663950"/>
          </a:xfrm>
          <a:prstGeom prst="rect">
            <a:avLst/>
          </a:prstGeom>
          <a:noFill/>
          <a:ln w="9525">
            <a:noFill/>
            <a:miter lim="800000"/>
            <a:headEnd/>
            <a:tailEnd/>
          </a:ln>
        </p:spPr>
        <p:txBody>
          <a:bodyPr lIns="95747" tIns="47873" rIns="95747" bIns="47873"/>
          <a:lstStyle/>
          <a:p>
            <a:pPr marL="358775" indent="-358775" defTabSz="955675" eaLnBrk="0" hangingPunct="0">
              <a:lnSpc>
                <a:spcPct val="150000"/>
              </a:lnSpc>
              <a:spcBef>
                <a:spcPct val="20000"/>
              </a:spcBef>
            </a:pPr>
            <a:r>
              <a:rPr lang="zh-CN" altLang="en-US" sz="3600" b="1" u="sng">
                <a:solidFill>
                  <a:schemeClr val="hlink"/>
                </a:solidFill>
                <a:ea typeface="华文新魏" pitchFamily="2" charset="-122"/>
              </a:rPr>
              <a:t>隐患险于明火，</a:t>
            </a:r>
          </a:p>
          <a:p>
            <a:pPr marL="358775" indent="-358775" defTabSz="955675" eaLnBrk="0" hangingPunct="0">
              <a:lnSpc>
                <a:spcPct val="150000"/>
              </a:lnSpc>
              <a:spcBef>
                <a:spcPct val="20000"/>
              </a:spcBef>
            </a:pPr>
            <a:r>
              <a:rPr lang="zh-CN" altLang="en-US" sz="3600" b="1">
                <a:solidFill>
                  <a:schemeClr val="hlink"/>
                </a:solidFill>
                <a:ea typeface="华文新魏" pitchFamily="2" charset="-122"/>
              </a:rPr>
              <a:t>       </a:t>
            </a:r>
            <a:r>
              <a:rPr lang="zh-CN" altLang="en-US" sz="3600" b="1" u="sng">
                <a:solidFill>
                  <a:schemeClr val="hlink"/>
                </a:solidFill>
                <a:ea typeface="华文新魏" pitchFamily="2" charset="-122"/>
              </a:rPr>
              <a:t>防范胜于救灾，</a:t>
            </a:r>
          </a:p>
          <a:p>
            <a:pPr marL="358775" indent="-358775" defTabSz="955675" eaLnBrk="0" hangingPunct="0">
              <a:lnSpc>
                <a:spcPct val="150000"/>
              </a:lnSpc>
              <a:spcBef>
                <a:spcPct val="20000"/>
              </a:spcBef>
            </a:pPr>
            <a:r>
              <a:rPr lang="zh-CN" altLang="en-US" sz="3600" b="1">
                <a:solidFill>
                  <a:schemeClr val="hlink"/>
                </a:solidFill>
                <a:ea typeface="华文新魏" pitchFamily="2" charset="-122"/>
              </a:rPr>
              <a:t>              </a:t>
            </a:r>
            <a:r>
              <a:rPr lang="zh-CN" altLang="en-US" sz="3600" b="1" u="sng">
                <a:solidFill>
                  <a:schemeClr val="hlink"/>
                </a:solidFill>
                <a:ea typeface="华文新魏" pitchFamily="2" charset="-122"/>
              </a:rPr>
              <a:t>责任重于泰山</a:t>
            </a:r>
          </a:p>
        </p:txBody>
      </p:sp>
      <p:pic>
        <p:nvPicPr>
          <p:cNvPr id="200708" name="Picture 4" descr="u=2761200282,81907945&amp;fm=0&amp;gp=0">
            <a:hlinkClick r:id="rId3"/>
          </p:cNvPr>
          <p:cNvPicPr>
            <a:picLocks noChangeAspect="1" noChangeArrowheads="1"/>
          </p:cNvPicPr>
          <p:nvPr/>
        </p:nvPicPr>
        <p:blipFill>
          <a:blip r:embed="rId4" cstate="print"/>
          <a:srcRect/>
          <a:stretch>
            <a:fillRect/>
          </a:stretch>
        </p:blipFill>
        <p:spPr bwMode="auto">
          <a:xfrm>
            <a:off x="609600" y="1219200"/>
            <a:ext cx="2438400" cy="7620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5175</TotalTime>
  <Words>5287</Words>
  <Application>Microsoft Office PowerPoint</Application>
  <PresentationFormat>A4 纸张(210x297 毫米)</PresentationFormat>
  <Paragraphs>695</Paragraphs>
  <Slides>95</Slides>
  <Notes>26</Notes>
  <HiddenSlides>0</HiddenSlides>
  <MMClips>5</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95</vt:i4>
      </vt:variant>
    </vt:vector>
  </HeadingPairs>
  <TitlesOfParts>
    <vt:vector size="108" baseType="lpstr">
      <vt:lpstr>Arial</vt:lpstr>
      <vt:lpstr>宋体</vt:lpstr>
      <vt:lpstr>Calibri</vt:lpstr>
      <vt:lpstr>黑体</vt:lpstr>
      <vt:lpstr>方正姚体</vt:lpstr>
      <vt:lpstr>华文细黑</vt:lpstr>
      <vt:lpstr>华文仿宋</vt:lpstr>
      <vt:lpstr>Tahoma</vt:lpstr>
      <vt:lpstr>华文新魏</vt:lpstr>
      <vt:lpstr>Times New Roman</vt:lpstr>
      <vt:lpstr>楷体_GB2312</vt:lpstr>
      <vt:lpstr>默认设计模板</vt:lpstr>
      <vt:lpstr>2_默认设计模板</vt:lpstr>
      <vt:lpstr>幻灯片 1</vt:lpstr>
      <vt:lpstr>宇通公司保卫处欢迎您!</vt:lpstr>
      <vt:lpstr>培训对象：            公司新招聘员工  培训目的           1、了解公司保卫组织结构和规章制度，熟悉常见违规行为的处理结果，提高遵规守纪自觉 性。                       2、掌握公司治安、消防基本知识，会报警、会使用灭火器，熟知一般应急处理措施。 培训课时：             1小时（治安部分45分钟；消防部分45分钟）</vt:lpstr>
      <vt:lpstr>目录</vt:lpstr>
      <vt:lpstr>公司治安保卫概况</vt:lpstr>
      <vt:lpstr>1.治安保卫基本知识</vt:lpstr>
      <vt:lpstr>1、治安保卫基本知识</vt:lpstr>
      <vt:lpstr>目录</vt:lpstr>
      <vt:lpstr>2.  国家相关法律法规知识</vt:lpstr>
      <vt:lpstr>2.  国家相关法律法规知识</vt:lpstr>
      <vt:lpstr>2.  国家相关法律法规知识</vt:lpstr>
      <vt:lpstr>2.  国家相关法律法规知识</vt:lpstr>
      <vt:lpstr>幻灯片 13</vt:lpstr>
      <vt:lpstr>幻灯片 14</vt:lpstr>
      <vt:lpstr>幻灯片 15</vt:lpstr>
      <vt:lpstr>幻灯片 16</vt:lpstr>
      <vt:lpstr>幻灯片 17</vt:lpstr>
      <vt:lpstr>目录</vt:lpstr>
      <vt:lpstr>3.公司保卫制度流程</vt:lpstr>
      <vt:lpstr>3.公司保卫制度流程</vt:lpstr>
      <vt:lpstr>公司保卫制度</vt:lpstr>
      <vt:lpstr>3. 公司保卫规章制度</vt:lpstr>
      <vt:lpstr>3. 公司保卫规章制度</vt:lpstr>
      <vt:lpstr>3. 公司保卫规章制度</vt:lpstr>
      <vt:lpstr>3. 公司保卫规章制度</vt:lpstr>
      <vt:lpstr>3. 公司保卫规章制度</vt:lpstr>
      <vt:lpstr>3. 公司保卫规章制度</vt:lpstr>
      <vt:lpstr>目录</vt:lpstr>
      <vt:lpstr>4.  治安典型案件</vt:lpstr>
      <vt:lpstr>4.  治安典型案件</vt:lpstr>
      <vt:lpstr>4.  治安典型案件</vt:lpstr>
      <vt:lpstr>4.  治安典型案件</vt:lpstr>
      <vt:lpstr>4.  治安典型案件</vt:lpstr>
      <vt:lpstr>目录</vt:lpstr>
      <vt:lpstr>5.治安案件应急处理</vt:lpstr>
      <vt:lpstr>5.治安案件应急处理</vt:lpstr>
      <vt:lpstr>5.  治安典型案件</vt:lpstr>
      <vt:lpstr>4.  治安典型案件</vt:lpstr>
      <vt:lpstr>结束语</vt:lpstr>
      <vt:lpstr>消防常识篇</vt:lpstr>
      <vt:lpstr>公司消防工作概况</vt:lpstr>
      <vt:lpstr>幻灯片 42</vt:lpstr>
      <vt:lpstr>幻灯片 43</vt:lpstr>
      <vt:lpstr>幻灯片 44</vt:lpstr>
      <vt:lpstr>消防篇</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消防篇</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消防篇</vt:lpstr>
      <vt:lpstr>幻灯片 85</vt:lpstr>
      <vt:lpstr>幻灯片 86</vt:lpstr>
      <vt:lpstr>幻灯片 87</vt:lpstr>
      <vt:lpstr>幻灯片 88</vt:lpstr>
      <vt:lpstr>幻灯片 89</vt:lpstr>
      <vt:lpstr>幻灯片 90</vt:lpstr>
      <vt:lpstr>幻灯片 91</vt:lpstr>
      <vt:lpstr>幻灯片 92</vt:lpstr>
      <vt:lpstr>幻灯片 93</vt:lpstr>
      <vt:lpstr>综合服务</vt:lpstr>
      <vt:lpstr>幻灯片 95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李宁</dc:creator>
  <cp:lastModifiedBy>赵文武</cp:lastModifiedBy>
  <cp:revision>725</cp:revision>
  <cp:lastPrinted>1601-01-01T00:00:00Z</cp:lastPrinted>
  <dcterms:created xsi:type="dcterms:W3CDTF">1601-01-01T00:00:00Z</dcterms:created>
  <dcterms:modified xsi:type="dcterms:W3CDTF">2017-08-31T06:52:10Z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